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5" r:id="rId4"/>
  </p:sldMasterIdLst>
  <p:notesMasterIdLst>
    <p:notesMasterId r:id="rId68"/>
  </p:notesMasterIdLst>
  <p:handoutMasterIdLst>
    <p:handoutMasterId r:id="rId69"/>
  </p:handoutMasterIdLst>
  <p:sldIdLst>
    <p:sldId id="382" r:id="rId5"/>
    <p:sldId id="384" r:id="rId6"/>
    <p:sldId id="380" r:id="rId7"/>
    <p:sldId id="387" r:id="rId8"/>
    <p:sldId id="386" r:id="rId9"/>
    <p:sldId id="390" r:id="rId10"/>
    <p:sldId id="388" r:id="rId11"/>
    <p:sldId id="389"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391" r:id="rId28"/>
    <p:sldId id="286" r:id="rId29"/>
    <p:sldId id="287" r:id="rId30"/>
    <p:sldId id="288" r:id="rId31"/>
    <p:sldId id="289" r:id="rId32"/>
    <p:sldId id="290" r:id="rId33"/>
    <p:sldId id="291" r:id="rId34"/>
    <p:sldId id="292" r:id="rId35"/>
    <p:sldId id="378"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74" r:id="rId55"/>
    <p:sldId id="375" r:id="rId56"/>
    <p:sldId id="263" r:id="rId57"/>
    <p:sldId id="376" r:id="rId58"/>
    <p:sldId id="377" r:id="rId59"/>
    <p:sldId id="385" r:id="rId60"/>
    <p:sldId id="379" r:id="rId61"/>
    <p:sldId id="311" r:id="rId62"/>
    <p:sldId id="312" r:id="rId63"/>
    <p:sldId id="313" r:id="rId64"/>
    <p:sldId id="314" r:id="rId65"/>
    <p:sldId id="381" r:id="rId66"/>
    <p:sldId id="383"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C1F"/>
    <a:srgbClr val="903163"/>
    <a:srgbClr val="E1E1E1"/>
    <a:srgbClr val="AA2C71"/>
    <a:srgbClr val="A62C6F"/>
    <a:srgbClr val="F9E7F1"/>
    <a:srgbClr val="852359"/>
    <a:srgbClr val="969FA7"/>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0718" autoAdjust="0"/>
  </p:normalViewPr>
  <p:slideViewPr>
    <p:cSldViewPr snapToGrid="0">
      <p:cViewPr varScale="1">
        <p:scale>
          <a:sx n="51" d="100"/>
          <a:sy n="51" d="100"/>
        </p:scale>
        <p:origin x="1500" y="72"/>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
          <c:y val="8.4134615384615558E-2"/>
          <c:w val="0.80158730158730096"/>
          <c:h val="0.83653846153846168"/>
        </c:manualLayout>
      </c:layout>
      <c:pie3DChart>
        <c:varyColors val="1"/>
        <c:ser>
          <c:idx val="0"/>
          <c:order val="0"/>
          <c:tx>
            <c:strRef>
              <c:f>Sheet1!$A$2</c:f>
              <c:strCache>
                <c:ptCount val="1"/>
                <c:pt idx="0">
                  <c:v>Georgia</c:v>
                </c:pt>
              </c:strCache>
            </c:strRef>
          </c:tx>
          <c:explosion val="8"/>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98AB-4AA3-95C6-0E813CC10B2E}"/>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98AB-4AA3-95C6-0E813CC10B2E}"/>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98AB-4AA3-95C6-0E813CC10B2E}"/>
              </c:ext>
            </c:extLst>
          </c:dPt>
          <c:dLbls>
            <c:dLbl>
              <c:idx val="0"/>
              <c:spPr>
                <a:noFill/>
                <a:ln>
                  <a:noFill/>
                </a:ln>
                <a:effectLst/>
              </c:spPr>
              <c:txPr>
                <a:bodyPr rot="0" spcFirstLastPara="1" vertOverflow="ellipsis" vert="horz" wrap="square" lIns="38100" tIns="19050" rIns="38100" bIns="19050" anchor="ctr" anchorCtr="1">
                  <a:spAutoFit/>
                </a:bodyPr>
                <a:lstStyle/>
                <a:p>
                  <a:pPr>
                    <a:defRPr lang="en-GB" sz="1330" b="1" i="0" u="none" strike="noStrike" kern="1200" spc="0" baseline="0">
                      <a:solidFill>
                        <a:srgbClr val="FF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98AB-4AA3-95C6-0E813CC10B2E}"/>
                </c:ext>
              </c:extLst>
            </c:dLbl>
            <c:dLbl>
              <c:idx val="1"/>
              <c:spPr>
                <a:noFill/>
                <a:ln>
                  <a:noFill/>
                </a:ln>
                <a:effectLst/>
              </c:spPr>
              <c:txPr>
                <a:bodyPr rot="0" spcFirstLastPara="1" vertOverflow="ellipsis" vert="horz" wrap="square" lIns="38100" tIns="19050" rIns="38100" bIns="19050" anchor="ctr" anchorCtr="1">
                  <a:spAutoFit/>
                </a:bodyPr>
                <a:lstStyle/>
                <a:p>
                  <a:pPr>
                    <a:defRPr lang="en-GB"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98AB-4AA3-95C6-0E813CC10B2E}"/>
                </c:ext>
              </c:extLst>
            </c:dLbl>
            <c:dLbl>
              <c:idx val="2"/>
              <c:spPr>
                <a:noFill/>
                <a:ln>
                  <a:noFill/>
                </a:ln>
                <a:effectLst/>
              </c:spPr>
              <c:txPr>
                <a:bodyPr rot="0" spcFirstLastPara="1" vertOverflow="ellipsis" vert="horz" wrap="square" lIns="38100" tIns="19050" rIns="38100" bIns="19050" anchor="ctr" anchorCtr="1">
                  <a:spAutoFit/>
                </a:bodyPr>
                <a:lstStyle/>
                <a:p>
                  <a:pPr>
                    <a:defRPr lang="en-GB" sz="1330" b="1" i="0" u="none" strike="noStrike" kern="1200" spc="0" baseline="0">
                      <a:solidFill>
                        <a:srgbClr val="FF00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98AB-4AA3-95C6-0E813CC10B2E}"/>
                </c:ext>
              </c:extLst>
            </c:dLbl>
            <c:spPr>
              <a:noFill/>
              <a:ln>
                <a:noFill/>
              </a:ln>
              <a:effectLst/>
            </c:spPr>
            <c:txPr>
              <a:bodyPr rot="0" spcFirstLastPara="1" vertOverflow="ellipsis" vert="horz" wrap="square" anchor="ctr" anchorCtr="1"/>
              <a:lstStyle/>
              <a:p>
                <a:pPr>
                  <a:defRPr lang="en-GB"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Healthcare-Associated</c:v>
                </c:pt>
                <c:pt idx="1">
                  <c:v>Community-Associated</c:v>
                </c:pt>
                <c:pt idx="2">
                  <c:v>Hospital Onset</c:v>
                </c:pt>
              </c:strCache>
            </c:strRef>
          </c:cat>
          <c:val>
            <c:numRef>
              <c:f>Sheet1!$B$2:$D$2</c:f>
              <c:numCache>
                <c:formatCode>General</c:formatCode>
                <c:ptCount val="3"/>
                <c:pt idx="0">
                  <c:v>59</c:v>
                </c:pt>
                <c:pt idx="1">
                  <c:v>14</c:v>
                </c:pt>
                <c:pt idx="2">
                  <c:v>28</c:v>
                </c:pt>
              </c:numCache>
            </c:numRef>
          </c:val>
          <c:extLst>
            <c:ext xmlns:c16="http://schemas.microsoft.com/office/drawing/2014/chart" uri="{C3380CC4-5D6E-409C-BE32-E72D297353CC}">
              <c16:uniqueId val="{00000006-98AB-4AA3-95C6-0E813CC10B2E}"/>
            </c:ext>
          </c:extLst>
        </c:ser>
        <c:dLbls>
          <c:showLegendKey val="0"/>
          <c:showVal val="0"/>
          <c:showCatName val="1"/>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B538F6-AC32-4C48-A241-2C319D94E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02BACE3-EC2D-4898-B64D-08C196DE61F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4D88D5-0AB9-479B-891B-76FAA2CC9968}" type="datetimeFigureOut">
              <a:rPr lang="en-US" smtClean="0"/>
              <a:pPr/>
              <a:t>1/15/2023</a:t>
            </a:fld>
            <a:endParaRPr lang="en-US" dirty="0"/>
          </a:p>
        </p:txBody>
      </p:sp>
      <p:sp>
        <p:nvSpPr>
          <p:cNvPr id="4" name="Footer Placeholder 3">
            <a:extLst>
              <a:ext uri="{FF2B5EF4-FFF2-40B4-BE49-F238E27FC236}">
                <a16:creationId xmlns:a16="http://schemas.microsoft.com/office/drawing/2014/main" id="{AF7CC0CC-D9A9-4658-833D-7168A941E9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66B70F4-8768-4C94-98DC-BDBE0D5884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F20114-DE68-48DB-98CA-3A246173CE7D}" type="slidenum">
              <a:rPr lang="en-US" smtClean="0"/>
              <a:pPr/>
              <a:t>‹#›</a:t>
            </a:fld>
            <a:endParaRPr lang="en-US" dirty="0"/>
          </a:p>
        </p:txBody>
      </p:sp>
    </p:spTree>
    <p:extLst>
      <p:ext uri="{BB962C8B-B14F-4D97-AF65-F5344CB8AC3E}">
        <p14:creationId xmlns:p14="http://schemas.microsoft.com/office/powerpoint/2010/main" val="3071631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95F94-0189-4A23-9895-35FA752439AB}" type="datetimeFigureOut">
              <a:rPr lang="en-US" smtClean="0"/>
              <a:pPr/>
              <a:t>1/15/2023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2E1C88-3939-4832-BAAB-091D6FA96EB5}" type="slidenum">
              <a:rPr lang="en-US" smtClean="0"/>
              <a:pPr/>
              <a:t>‹#›</a:t>
            </a:fld>
            <a:endParaRPr lang="en-US" dirty="0"/>
          </a:p>
        </p:txBody>
      </p:sp>
    </p:spTree>
    <p:extLst>
      <p:ext uri="{BB962C8B-B14F-4D97-AF65-F5344CB8AC3E}">
        <p14:creationId xmlns:p14="http://schemas.microsoft.com/office/powerpoint/2010/main" val="1310500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resistancemap.cddep.org/Methodology.php"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572428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62C51-5265-442B-9777-656A00E5C6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727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62C51-5265-442B-9777-656A00E5C6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957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03C47A-C564-490A-9DF5-7C2081341CBB}" type="slidenum">
              <a:rPr lang="en-US"/>
              <a:pPr/>
              <a:t>4</a:t>
            </a:fld>
            <a:endParaRPr lang="en-US"/>
          </a:p>
        </p:txBody>
      </p:sp>
      <p:sp>
        <p:nvSpPr>
          <p:cNvPr id="64514" name="Rectangle 2"/>
          <p:cNvSpPr>
            <a:spLocks noGrp="1" noRot="1" noChangeAspect="1" noChangeArrowheads="1" noTextEdit="1"/>
          </p:cNvSpPr>
          <p:nvPr>
            <p:ph type="sldImg"/>
          </p:nvPr>
        </p:nvSpPr>
        <p:spPr>
          <a:xfrm>
            <a:off x="685800" y="1143000"/>
            <a:ext cx="5486400" cy="3086100"/>
          </a:xfrm>
          <a:ln/>
        </p:spPr>
      </p:sp>
      <p:sp>
        <p:nvSpPr>
          <p:cNvPr id="64515" name="Rectangle 3"/>
          <p:cNvSpPr>
            <a:spLocks noGrp="1" noChangeArrowheads="1"/>
          </p:cNvSpPr>
          <p:nvPr>
            <p:ph type="body" idx="1"/>
          </p:nvPr>
        </p:nvSpPr>
        <p:spPr/>
        <p:txBody>
          <a:bodyPr/>
          <a:lstStyle/>
          <a:p>
            <a:r>
              <a:rPr lang="en-US" dirty="0"/>
              <a:t>In the early 1970’s physicians were very confident about treating bacterial infections.  But ,their confidence was shaken by the emergence of resistance to multiple antibiotics by </a:t>
            </a:r>
            <a:r>
              <a:rPr lang="en-US" i="1" dirty="0"/>
              <a:t>Staphylococcus </a:t>
            </a:r>
            <a:r>
              <a:rPr lang="en-US" i="1" dirty="0" err="1"/>
              <a:t>aureus</a:t>
            </a:r>
            <a:r>
              <a:rPr lang="en-US" dirty="0"/>
              <a:t>.  MRSA stands for </a:t>
            </a:r>
            <a:r>
              <a:rPr lang="en-US" dirty="0" err="1"/>
              <a:t>Methicillin</a:t>
            </a:r>
            <a:r>
              <a:rPr lang="en-US" dirty="0"/>
              <a:t> Resistant </a:t>
            </a:r>
            <a:r>
              <a:rPr lang="en-US" i="1" dirty="0"/>
              <a:t>Staphylococcus </a:t>
            </a:r>
            <a:r>
              <a:rPr lang="en-US" i="1" dirty="0" err="1"/>
              <a:t>aureus</a:t>
            </a:r>
            <a:r>
              <a:rPr lang="en-US" i="1" dirty="0"/>
              <a:t> (S </a:t>
            </a:r>
            <a:r>
              <a:rPr lang="en-US" i="1" dirty="0" err="1"/>
              <a:t>aureus</a:t>
            </a:r>
            <a:r>
              <a:rPr lang="en-US" i="1" dirty="0"/>
              <a:t>).  </a:t>
            </a:r>
            <a:r>
              <a:rPr lang="en-US" dirty="0"/>
              <a:t>These bacteria colonize the skin in approximately 40% of healthy people. Frequently </a:t>
            </a:r>
            <a:r>
              <a:rPr lang="en-US" i="1" dirty="0"/>
              <a:t>S </a:t>
            </a:r>
            <a:r>
              <a:rPr lang="en-US" i="1" dirty="0" err="1"/>
              <a:t>aureus</a:t>
            </a:r>
            <a:r>
              <a:rPr lang="en-US" dirty="0"/>
              <a:t> is cultured from nasal passages in approximately 30% of  the healthy population.  The evolution of the increasing microbial resistance is </a:t>
            </a:r>
            <a:r>
              <a:rPr lang="en-US" dirty="0" err="1"/>
              <a:t>multifactorial</a:t>
            </a:r>
            <a:r>
              <a:rPr lang="en-US" dirty="0"/>
              <a:t>, but the chronic overuse of antibiotics geographically has imposed selective pressures on many pathogens including </a:t>
            </a:r>
            <a:r>
              <a:rPr lang="en-US" i="1" dirty="0"/>
              <a:t>S </a:t>
            </a:r>
            <a:r>
              <a:rPr lang="en-US" i="1" dirty="0" err="1"/>
              <a:t>aureus</a:t>
            </a:r>
            <a:r>
              <a:rPr lang="en-US" dirty="0"/>
              <a:t>. These selective pressures mediate the acquisition of resistance and foreign DNA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8D4DBD-D9D2-4A9C-B56E-AA51E1D0E928}" type="slidenum">
              <a:rPr lang="en-US"/>
              <a:pPr/>
              <a:t>5</a:t>
            </a:fld>
            <a:endParaRPr lang="en-US"/>
          </a:p>
        </p:txBody>
      </p:sp>
      <p:sp>
        <p:nvSpPr>
          <p:cNvPr id="230402" name="Rectangle 2"/>
          <p:cNvSpPr>
            <a:spLocks noGrp="1" noRot="1" noChangeAspect="1" noChangeArrowheads="1" noTextEdit="1"/>
          </p:cNvSpPr>
          <p:nvPr>
            <p:ph type="sldImg"/>
          </p:nvPr>
        </p:nvSpPr>
        <p:spPr>
          <a:xfrm>
            <a:off x="685800" y="1143000"/>
            <a:ext cx="5486400" cy="3086100"/>
          </a:xfrm>
          <a:ln/>
        </p:spPr>
      </p:sp>
      <p:sp>
        <p:nvSpPr>
          <p:cNvPr id="230403" name="Rectangle 3"/>
          <p:cNvSpPr>
            <a:spLocks noGrp="1" noChangeArrowheads="1"/>
          </p:cNvSpPr>
          <p:nvPr>
            <p:ph type="body" idx="1"/>
          </p:nvPr>
        </p:nvSpPr>
        <p:spPr/>
        <p:txBody>
          <a:bodyPr/>
          <a:lstStyle/>
          <a:p>
            <a:r>
              <a:rPr lang="en-US" dirty="0"/>
              <a:t>This schematic diagram from </a:t>
            </a:r>
            <a:r>
              <a:rPr lang="en-US" i="1" dirty="0"/>
              <a:t>Journal of clinical investigation </a:t>
            </a:r>
            <a:r>
              <a:rPr lang="en-US" dirty="0"/>
              <a:t> illustrates the mechanism of resistance in MRSA.  </a:t>
            </a:r>
            <a:r>
              <a:rPr lang="en-US" dirty="0" err="1"/>
              <a:t>Methicillin</a:t>
            </a:r>
            <a:r>
              <a:rPr lang="en-US" dirty="0"/>
              <a:t> resistance requires the presence of the chromosomally localized </a:t>
            </a:r>
            <a:r>
              <a:rPr lang="en-US" dirty="0" err="1"/>
              <a:t>mecA</a:t>
            </a:r>
            <a:r>
              <a:rPr lang="en-US" dirty="0"/>
              <a:t> gene.  The </a:t>
            </a:r>
            <a:r>
              <a:rPr lang="en-US" dirty="0" err="1"/>
              <a:t>mec</a:t>
            </a:r>
            <a:r>
              <a:rPr lang="en-US" dirty="0"/>
              <a:t> A gene is the gene responsible for </a:t>
            </a:r>
            <a:r>
              <a:rPr lang="en-US" dirty="0" err="1"/>
              <a:t>methicillin</a:t>
            </a:r>
            <a:r>
              <a:rPr lang="en-US" dirty="0"/>
              <a:t> resistance and is part of a mobile genetic element found in many MRSA strains called </a:t>
            </a:r>
            <a:r>
              <a:rPr lang="en-US" dirty="0" err="1"/>
              <a:t>SCCmec</a:t>
            </a:r>
            <a:r>
              <a:rPr lang="en-US" dirty="0"/>
              <a:t>.  To date, There are at least five different </a:t>
            </a:r>
            <a:r>
              <a:rPr lang="en-US" dirty="0" err="1"/>
              <a:t>SCCmec</a:t>
            </a:r>
            <a:r>
              <a:rPr lang="en-US" dirty="0"/>
              <a:t> elements.  These elements integrate at the same time site in the chromosome by a mechanism involving site-specific recombination and excision from the chromosome at </a:t>
            </a:r>
            <a:r>
              <a:rPr lang="en-US" dirty="0" err="1"/>
              <a:t>attBscc</a:t>
            </a:r>
            <a:r>
              <a:rPr lang="en-US" dirty="0"/>
              <a:t>, that is a part of an open reading frame of unknown function near the origin of replication.  The genetic mechanism responsible for the transfer of these mobile elements are uncertain.  However, what we do know is that </a:t>
            </a:r>
            <a:r>
              <a:rPr lang="en-US" dirty="0" err="1"/>
              <a:t>mecA</a:t>
            </a:r>
            <a:r>
              <a:rPr lang="en-US" dirty="0"/>
              <a:t> gene in MRSA is responsible for the synthesis of penicillin binding protein2A. The </a:t>
            </a:r>
            <a:r>
              <a:rPr lang="en-US" dirty="0" err="1"/>
              <a:t>MecA</a:t>
            </a:r>
            <a:r>
              <a:rPr lang="en-US" dirty="0"/>
              <a:t> gene expression alters PBP2A in S</a:t>
            </a:r>
            <a:r>
              <a:rPr lang="en-US" i="1" dirty="0"/>
              <a:t> </a:t>
            </a:r>
            <a:r>
              <a:rPr lang="en-US" i="1" dirty="0" err="1"/>
              <a:t>aureus</a:t>
            </a:r>
            <a:r>
              <a:rPr lang="en-US" dirty="0"/>
              <a:t> resulting in a loss of target affinity.  The </a:t>
            </a:r>
            <a:r>
              <a:rPr lang="en-US" dirty="0" err="1"/>
              <a:t>mecA</a:t>
            </a:r>
            <a:r>
              <a:rPr lang="en-US" dirty="0"/>
              <a:t> gene encodes a new b-</a:t>
            </a:r>
            <a:r>
              <a:rPr lang="en-US" dirty="0" err="1"/>
              <a:t>lactam</a:t>
            </a:r>
            <a:r>
              <a:rPr lang="en-US" dirty="0"/>
              <a:t>-insensitive to penicillin[5]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3D1FB9-F696-4DEB-B578-EB3024815CAF}" type="slidenum">
              <a:rPr lang="en-US"/>
              <a:pPr/>
              <a:t>8</a:t>
            </a:fld>
            <a:endParaRPr lang="en-US"/>
          </a:p>
        </p:txBody>
      </p:sp>
      <p:sp>
        <p:nvSpPr>
          <p:cNvPr id="228354" name="Rectangle 2"/>
          <p:cNvSpPr>
            <a:spLocks noGrp="1" noRot="1" noChangeAspect="1" noChangeArrowheads="1" noTextEdit="1"/>
          </p:cNvSpPr>
          <p:nvPr>
            <p:ph type="sldImg"/>
          </p:nvPr>
        </p:nvSpPr>
        <p:spPr>
          <a:xfrm>
            <a:off x="685800" y="1143000"/>
            <a:ext cx="5486400" cy="3086100"/>
          </a:xfrm>
          <a:ln/>
        </p:spPr>
      </p:sp>
      <p:sp>
        <p:nvSpPr>
          <p:cNvPr id="228355" name="Rectangle 3"/>
          <p:cNvSpPr>
            <a:spLocks noGrp="1" noChangeArrowheads="1"/>
          </p:cNvSpPr>
          <p:nvPr>
            <p:ph type="body" idx="1"/>
          </p:nvPr>
        </p:nvSpPr>
        <p:spPr/>
        <p:txBody>
          <a:bodyPr/>
          <a:lstStyle/>
          <a:p>
            <a:r>
              <a:rPr lang="en-US"/>
              <a:t>The development and acquisition of resistance in MRSA also requires the presence of other mechanisms.  Horizontal gene transfer is a mechanism by which plasmids (resistant genes contained in small packets) found inside the cytoplasm of the bacteria have the ability to transfer resistance genes between the same and different species.  The three different mechanisms involved in resistance are:  1) Conjugation is where there is cell-to-cell contact, in other words, this is bacterial sex. Some scientists speculate that this is the main mechanism by which resistant gene transfer occurs.  2) Transformation is where bacteria from the external environment is acquired. 3)  Transduction involves bacteriophages transfering DNA between two closely related bacteria[4]. Now that we understand some of the mechanisms involved with MRSA acquiring antibiotic resistance, I would like to turn some attention to the many intrinsic virulence factors of </a:t>
            </a:r>
            <a:r>
              <a:rPr lang="en-US" i="1"/>
              <a:t>S. aureus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0DD6BB-8869-4EF3-B443-1DD897F1A77D}" type="slidenum">
              <a:rPr lang="en-US"/>
              <a:pPr/>
              <a:t>24</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r>
              <a:rPr lang="en-US"/>
              <a:t>Figure taken from T</a:t>
            </a:r>
            <a:r>
              <a:rPr lang="en-US" i="1"/>
              <a:t>extbook of Bacteriology</a:t>
            </a:r>
            <a:r>
              <a:rPr lang="en-US"/>
              <a:t>.   MRSA expresses many potential virulence factors: (1) surface proteins that promote colonization of host tissues; (2) invasins that promote bacterial spread in tissues (leukocidin, kinases, hyaluronidase); (3) surface factors that inhibit phagocytic engulfment (capsule, Protein A); (4) biochemical properties that enhance their survival in phagocytes (carotenoids, catalase production); (5) immunological disguises (Protein A, coagulase, clotting factor); and (6) membrane-damaging toxins that lyse cell membranes (hemolysins, leukotoxin, leukocidin; (7) exotoxins that damage host tissues or otherwise provoke symptoms of disease (SEA-G, TSST, ET (8) inherent and acquired resistance to antimicrobial agents[2]. </a:t>
            </a:r>
            <a:br>
              <a:rPr lang="en-US"/>
            </a:br>
            <a:r>
              <a:rPr lang="en-US"/>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2CD31-D544-405A-A50F-F10F0F18035C}" type="slidenum">
              <a:rPr lang="en-US" smtClean="0"/>
              <a:pPr/>
              <a:t>29</a:t>
            </a:fld>
            <a:endParaRPr lang="en-US"/>
          </a:p>
        </p:txBody>
      </p:sp>
    </p:spTree>
    <p:extLst>
      <p:ext uri="{BB962C8B-B14F-4D97-AF65-F5344CB8AC3E}">
        <p14:creationId xmlns:p14="http://schemas.microsoft.com/office/powerpoint/2010/main" val="4175901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Data includes aggregated resistance rates for isolates (includes intermediate resistance) from blood and cerebrospinal fluid (i.e., invasive) from inpatients of all ages. Because of differences in scope of collections and testing methods, caution should be exercised in comparing across countries. For more details see </a:t>
            </a:r>
            <a:r>
              <a:rPr lang="en-US" sz="1200" b="0" i="0" u="none" strike="noStrike" kern="1200" dirty="0">
                <a:solidFill>
                  <a:schemeClr val="tx1"/>
                </a:solidFill>
                <a:effectLst/>
                <a:latin typeface="+mn-lt"/>
                <a:ea typeface="+mn-ea"/>
                <a:cs typeface="+mn-cs"/>
                <a:hlinkClick r:id="rId3"/>
              </a:rPr>
              <a:t>methodology</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Country boundaries/designations do not represent CDDEP opinion concerning the legal status of any country, territory, city, or area of its authorities, or concerning the delimitation of its frontiers or boundaries.</a:t>
            </a:r>
          </a:p>
          <a:p>
            <a:endParaRPr lang="en-US" dirty="0"/>
          </a:p>
        </p:txBody>
      </p:sp>
      <p:sp>
        <p:nvSpPr>
          <p:cNvPr id="4" name="Slide Number Placeholder 3"/>
          <p:cNvSpPr>
            <a:spLocks noGrp="1"/>
          </p:cNvSpPr>
          <p:nvPr>
            <p:ph type="sldNum" sz="quarter" idx="10"/>
          </p:nvPr>
        </p:nvSpPr>
        <p:spPr/>
        <p:txBody>
          <a:bodyPr/>
          <a:lstStyle/>
          <a:p>
            <a:fld id="{D522CD31-D544-405A-A50F-F10F0F18035C}" type="slidenum">
              <a:rPr lang="en-US" smtClean="0"/>
              <a:pPr/>
              <a:t>30</a:t>
            </a:fld>
            <a:endParaRPr lang="en-US"/>
          </a:p>
        </p:txBody>
      </p:sp>
    </p:spTree>
    <p:extLst>
      <p:ext uri="{BB962C8B-B14F-4D97-AF65-F5344CB8AC3E}">
        <p14:creationId xmlns:p14="http://schemas.microsoft.com/office/powerpoint/2010/main" val="1479454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62C51-5265-442B-9777-656A00E5C6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825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62C51-5265-442B-9777-656A00E5C6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629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7084" y="69755"/>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77D86AA0-B889-4FC0-8908-A1A591CF11C0}" type="datetime8">
              <a:rPr lang="en-US" noProof="0" smtClean="0"/>
              <a:pPr/>
              <a:t>1/15/2023 9:54 PM</a:t>
            </a:fld>
            <a:endParaRPr lang="en-US" noProof="0" dirty="0"/>
          </a:p>
        </p:txBody>
      </p:sp>
      <p:sp>
        <p:nvSpPr>
          <p:cNvPr id="17" name="Footer Placeholder 16"/>
          <p:cNvSpPr>
            <a:spLocks noGrp="1"/>
          </p:cNvSpPr>
          <p:nvPr>
            <p:ph type="ftr" sz="quarter" idx="11"/>
          </p:nvPr>
        </p:nvSpPr>
        <p:spPr/>
        <p:txBody>
          <a:bodyPr/>
          <a:lstStyle/>
          <a:p>
            <a:r>
              <a:rPr lang="en-US" noProof="0"/>
              <a:t>ADD A FOOTER</a:t>
            </a:r>
            <a:endParaRPr lang="en-US" noProof="0"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5C3056E-1632-4A65-A24F-3F10A1450A6E}" type="slidenum">
              <a:rPr lang="en-US" noProof="0" smtClean="0"/>
              <a:pPr/>
              <a:t>‹#›</a:t>
            </a:fld>
            <a:endParaRPr lang="en-US" noProof="0" dirty="0"/>
          </a:p>
        </p:txBody>
      </p:sp>
      <p:sp>
        <p:nvSpPr>
          <p:cNvPr id="7" name="Rectangle 6"/>
          <p:cNvSpPr/>
          <p:nvPr/>
        </p:nvSpPr>
        <p:spPr>
          <a:xfrm>
            <a:off x="83910" y="1449307"/>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10"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10"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1505933"/>
            <a:ext cx="109728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E4BA81B-A36E-46D5-918F-749D311F4B4A}" type="datetime8">
              <a:rPr lang="en-US" noProof="0" smtClean="0"/>
              <a:pPr/>
              <a:t>1/15/2023 9:54 PM</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C5C3056E-1632-4A65-A24F-3F10A1450A6E}" type="slidenum">
              <a:rPr lang="en-US" noProof="0" smtClean="0"/>
              <a:pPr/>
              <a:t>‹#›</a:t>
            </a:fld>
            <a:endParaRPr lang="en-US" noProof="0"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68224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19200" y="274640"/>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E4BA81B-A36E-46D5-918F-749D311F4B4A}" type="datetime8">
              <a:rPr lang="en-US" noProof="0" smtClean="0"/>
              <a:pPr/>
              <a:t>1/15/2023 9:54 PM</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C5C3056E-1632-4A65-A24F-3F10A1450A6E}" type="slidenum">
              <a:rPr lang="en-US" noProof="0" smtClean="0"/>
              <a:pPr/>
              <a:t>‹#›</a:t>
            </a:fld>
            <a:endParaRPr lang="en-US" noProof="0"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C994CB-2BC6-164B-80D4-304B4CB6D8C3}"/>
              </a:ext>
            </a:extLst>
          </p:cNvPr>
          <p:cNvSpPr>
            <a:spLocks noChangeAspect="1"/>
          </p:cNvSpPr>
          <p:nvPr userDrawn="1"/>
        </p:nvSpPr>
        <p:spPr bwMode="white">
          <a:xfrm>
            <a:off x="445983"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4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81200" y="2180502"/>
            <a:ext cx="11029615" cy="367830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E20D11B3-3F18-4FD1-BAEF-D15CC2EE16C2}" type="datetime8">
              <a:rPr lang="en-US" noProof="0" smtClean="0"/>
              <a:pPr/>
              <a:t>1/15/2023 9:54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a:xfrm>
            <a:off x="10558303" y="5956149"/>
            <a:ext cx="1052508" cy="365125"/>
          </a:xfrm>
        </p:spPr>
        <p:txBody>
          <a:bodyPr/>
          <a:lstStyle/>
          <a:p>
            <a:fld id="{C5C3056E-1632-4A65-A24F-3F10A1450A6E}" type="slidenum">
              <a:rPr lang="en-US" noProof="0" smtClean="0"/>
              <a:pPr/>
              <a:t>‹#›</a:t>
            </a:fld>
            <a:endParaRPr lang="en-US" noProof="0" dirty="0"/>
          </a:p>
        </p:txBody>
      </p:sp>
      <p:sp>
        <p:nvSpPr>
          <p:cNvPr id="9" name="Title 1">
            <a:extLst>
              <a:ext uri="{FF2B5EF4-FFF2-40B4-BE49-F238E27FC236}">
                <a16:creationId xmlns:a16="http://schemas.microsoft.com/office/drawing/2014/main" id="{B5BE0FDB-DB48-E242-8A1F-5B06F79B404A}"/>
              </a:ext>
            </a:extLst>
          </p:cNvPr>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spTree>
    <p:extLst>
      <p:ext uri="{BB962C8B-B14F-4D97-AF65-F5344CB8AC3E}">
        <p14:creationId xmlns:p14="http://schemas.microsoft.com/office/powerpoint/2010/main" val="2546653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p:nvSpPr>
          <p:cNvPr id="11" name="Rectangle 10"/>
          <p:cNvSpPr>
            <a:spLocks noChangeAspect="1"/>
          </p:cNvSpPr>
          <p:nvPr/>
        </p:nvSpPr>
        <p:spPr bwMode="white">
          <a:xfrm>
            <a:off x="445983"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sp>
        <p:nvSpPr>
          <p:cNvPr id="3" name="Text Placeholder 2"/>
          <p:cNvSpPr>
            <a:spLocks noGrp="1"/>
          </p:cNvSpPr>
          <p:nvPr>
            <p:ph type="body" idx="1"/>
          </p:nvPr>
        </p:nvSpPr>
        <p:spPr>
          <a:xfrm>
            <a:off x="677396" y="2023143"/>
            <a:ext cx="3198328" cy="536005"/>
          </a:xfrm>
        </p:spPr>
        <p:txBody>
          <a:bodyPr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581196" y="2714624"/>
            <a:ext cx="3378403" cy="3194051"/>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lvl1pPr>
              <a:defRPr>
                <a:solidFill>
                  <a:srgbClr val="903163"/>
                </a:solidFill>
              </a:defRPr>
            </a:lvl1pPr>
          </a:lstStyle>
          <a:p>
            <a:fld id="{4551DAFA-20BD-4111-8F90-24432E23573D}" type="datetime8">
              <a:rPr lang="en-US" noProof="0" smtClean="0"/>
              <a:pPr/>
              <a:t>1/15/2023 9:54 PM</a:t>
            </a:fld>
            <a:endParaRPr lang="en-US" noProof="0" dirty="0"/>
          </a:p>
        </p:txBody>
      </p:sp>
      <p:sp>
        <p:nvSpPr>
          <p:cNvPr id="8" name="Footer Placeholder 7"/>
          <p:cNvSpPr>
            <a:spLocks noGrp="1"/>
          </p:cNvSpPr>
          <p:nvPr>
            <p:ph type="ftr" sz="quarter" idx="11"/>
          </p:nvPr>
        </p:nvSpPr>
        <p:spPr>
          <a:xfrm>
            <a:off x="581193" y="5951823"/>
            <a:ext cx="6917211" cy="365125"/>
          </a:xfrm>
        </p:spPr>
        <p:txBody>
          <a:bodyPr/>
          <a:lstStyle>
            <a:lvl1pPr>
              <a:defRPr>
                <a:solidFill>
                  <a:srgbClr val="903163"/>
                </a:solidFill>
              </a:defRPr>
            </a:lvl1pPr>
          </a:lstStyle>
          <a:p>
            <a:r>
              <a:rPr lang="en-US" noProof="0" dirty="0"/>
              <a:t>ADD A FOOTER</a:t>
            </a:r>
          </a:p>
        </p:txBody>
      </p:sp>
      <p:sp>
        <p:nvSpPr>
          <p:cNvPr id="23" name="Content Placeholder 3">
            <a:extLst>
              <a:ext uri="{FF2B5EF4-FFF2-40B4-BE49-F238E27FC236}">
                <a16:creationId xmlns:a16="http://schemas.microsoft.com/office/drawing/2014/main" id="{6D289ABA-BA71-41AF-AA30-58CB8F426F6C}"/>
              </a:ext>
            </a:extLst>
          </p:cNvPr>
          <p:cNvSpPr>
            <a:spLocks noGrp="1"/>
          </p:cNvSpPr>
          <p:nvPr>
            <p:ph sz="half" idx="15"/>
          </p:nvPr>
        </p:nvSpPr>
        <p:spPr>
          <a:xfrm>
            <a:off x="8145433" y="2714624"/>
            <a:ext cx="3378403" cy="3194051"/>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Slide Number Placeholder 8"/>
          <p:cNvSpPr>
            <a:spLocks noGrp="1"/>
          </p:cNvSpPr>
          <p:nvPr>
            <p:ph type="sldNum" sz="quarter" idx="12"/>
          </p:nvPr>
        </p:nvSpPr>
        <p:spPr/>
        <p:txBody>
          <a:bodyPr/>
          <a:lstStyle>
            <a:lvl1pPr>
              <a:defRPr>
                <a:solidFill>
                  <a:srgbClr val="903163"/>
                </a:solidFill>
              </a:defRPr>
            </a:lvl1pPr>
          </a:lstStyle>
          <a:p>
            <a:fld id="{C5C3056E-1632-4A65-A24F-3F10A1450A6E}" type="slidenum">
              <a:rPr lang="en-US" noProof="0" smtClean="0"/>
              <a:pPr/>
              <a:t>‹#›</a:t>
            </a:fld>
            <a:endParaRPr lang="en-US" noProof="0" dirty="0"/>
          </a:p>
        </p:txBody>
      </p:sp>
      <p:sp>
        <p:nvSpPr>
          <p:cNvPr id="22" name="Content Placeholder 3">
            <a:extLst>
              <a:ext uri="{FF2B5EF4-FFF2-40B4-BE49-F238E27FC236}">
                <a16:creationId xmlns:a16="http://schemas.microsoft.com/office/drawing/2014/main" id="{C06DFC81-3912-4844-B25C-E1D7CBCD80A0}"/>
              </a:ext>
            </a:extLst>
          </p:cNvPr>
          <p:cNvSpPr>
            <a:spLocks noGrp="1"/>
          </p:cNvSpPr>
          <p:nvPr>
            <p:ph sz="half" idx="14"/>
          </p:nvPr>
        </p:nvSpPr>
        <p:spPr>
          <a:xfrm>
            <a:off x="4400417" y="2714624"/>
            <a:ext cx="3378403" cy="3194051"/>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Text Placeholder 2">
            <a:extLst>
              <a:ext uri="{FF2B5EF4-FFF2-40B4-BE49-F238E27FC236}">
                <a16:creationId xmlns:a16="http://schemas.microsoft.com/office/drawing/2014/main" id="{11556C46-FD2A-4916-B30C-DB066CAEA471}"/>
              </a:ext>
            </a:extLst>
          </p:cNvPr>
          <p:cNvSpPr>
            <a:spLocks noGrp="1"/>
          </p:cNvSpPr>
          <p:nvPr>
            <p:ph type="body" idx="16"/>
          </p:nvPr>
        </p:nvSpPr>
        <p:spPr>
          <a:xfrm>
            <a:off x="8241852" y="2023143"/>
            <a:ext cx="3198328" cy="536005"/>
          </a:xfrm>
        </p:spPr>
        <p:txBody>
          <a:bodyPr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cxnSp>
        <p:nvCxnSpPr>
          <p:cNvPr id="19" name="Straight Connector 18">
            <a:extLst>
              <a:ext uri="{FF2B5EF4-FFF2-40B4-BE49-F238E27FC236}">
                <a16:creationId xmlns:a16="http://schemas.microsoft.com/office/drawing/2014/main" id="{E2328988-0888-4C1A-8F73-17D455B6F882}"/>
              </a:ext>
              <a:ext uri="{C183D7F6-B498-43B3-948B-1728B52AA6E4}">
                <adec:decorative xmlns:adec="http://schemas.microsoft.com/office/drawing/2017/decorative" val="1"/>
              </a:ext>
            </a:extLst>
          </p:cNvPr>
          <p:cNvCxnSpPr>
            <a:cxnSpLocks/>
          </p:cNvCxnSpPr>
          <p:nvPr userDrawn="1"/>
        </p:nvCxnSpPr>
        <p:spPr>
          <a:xfrm>
            <a:off x="4180115" y="2714633"/>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cxnSp>
        <p:nvCxnSpPr>
          <p:cNvPr id="20" name="Straight Connector 19">
            <a:extLst>
              <a:ext uri="{FF2B5EF4-FFF2-40B4-BE49-F238E27FC236}">
                <a16:creationId xmlns:a16="http://schemas.microsoft.com/office/drawing/2014/main" id="{D81892BA-72AB-4029-BF58-4D6F90C43628}"/>
              </a:ext>
              <a:ext uri="{C183D7F6-B498-43B3-948B-1728B52AA6E4}">
                <adec:decorative xmlns:adec="http://schemas.microsoft.com/office/drawing/2017/decorative" val="1"/>
              </a:ext>
            </a:extLst>
          </p:cNvPr>
          <p:cNvCxnSpPr>
            <a:cxnSpLocks/>
          </p:cNvCxnSpPr>
          <p:nvPr userDrawn="1"/>
        </p:nvCxnSpPr>
        <p:spPr>
          <a:xfrm>
            <a:off x="7962123" y="2714633"/>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sp>
        <p:nvSpPr>
          <p:cNvPr id="21" name="Text Placeholder 2">
            <a:extLst>
              <a:ext uri="{FF2B5EF4-FFF2-40B4-BE49-F238E27FC236}">
                <a16:creationId xmlns:a16="http://schemas.microsoft.com/office/drawing/2014/main" id="{8E232301-6803-418F-8637-ABBAC64416DA}"/>
              </a:ext>
            </a:extLst>
          </p:cNvPr>
          <p:cNvSpPr>
            <a:spLocks noGrp="1"/>
          </p:cNvSpPr>
          <p:nvPr>
            <p:ph type="body" idx="13"/>
          </p:nvPr>
        </p:nvSpPr>
        <p:spPr>
          <a:xfrm>
            <a:off x="4496836" y="2023143"/>
            <a:ext cx="3198328" cy="536005"/>
          </a:xfrm>
        </p:spPr>
        <p:txBody>
          <a:bodyPr anchor="ctr" anchorCtr="0">
            <a:noAutofit/>
          </a:bodyPr>
          <a:lstStyle>
            <a:lvl1pPr marL="0" indent="0" algn="ctr">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Tree>
    <p:extLst>
      <p:ext uri="{BB962C8B-B14F-4D97-AF65-F5344CB8AC3E}">
        <p14:creationId xmlns:p14="http://schemas.microsoft.com/office/powerpoint/2010/main" val="571190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p:cNvSpPr>
            <a:spLocks noChangeAspect="1"/>
          </p:cNvSpPr>
          <p:nvPr/>
        </p:nvSpPr>
        <p:spPr bwMode="white">
          <a:xfrm>
            <a:off x="440683"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Date Placeholder 2"/>
          <p:cNvSpPr>
            <a:spLocks noGrp="1"/>
          </p:cNvSpPr>
          <p:nvPr>
            <p:ph type="dt" sz="half" idx="10"/>
          </p:nvPr>
        </p:nvSpPr>
        <p:spPr/>
        <p:txBody>
          <a:bodyPr/>
          <a:lstStyle/>
          <a:p>
            <a:fld id="{357A1812-3FD3-44A5-B738-8F3425664C1B}" type="datetime8">
              <a:rPr lang="en-US" noProof="0" smtClean="0"/>
              <a:pPr/>
              <a:t>1/15/2023 9:54 PM</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C5C3056E-1632-4A65-A24F-3F10A1450A6E}" type="slidenum">
              <a:rPr lang="en-US" noProof="0" smtClean="0"/>
              <a:pPr/>
              <a:t>‹#›</a:t>
            </a:fld>
            <a:endParaRPr lang="en-US" noProof="0" dirty="0"/>
          </a:p>
        </p:txBody>
      </p:sp>
      <p:sp>
        <p:nvSpPr>
          <p:cNvPr id="9" name="Title 1">
            <a:extLst>
              <a:ext uri="{FF2B5EF4-FFF2-40B4-BE49-F238E27FC236}">
                <a16:creationId xmlns:a16="http://schemas.microsoft.com/office/drawing/2014/main" id="{5CEC16FA-81A4-6F41-9FCE-6262A4533E5C}"/>
              </a:ext>
            </a:extLst>
          </p:cNvPr>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spTree>
    <p:extLst>
      <p:ext uri="{BB962C8B-B14F-4D97-AF65-F5344CB8AC3E}">
        <p14:creationId xmlns:p14="http://schemas.microsoft.com/office/powerpoint/2010/main" val="1545445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903163"/>
                </a:solidFill>
              </a:defRPr>
            </a:lvl1pPr>
          </a:lstStyle>
          <a:p>
            <a:fld id="{E2E361C1-C0E3-47DF-8509-372F2F8B74E4}" type="datetime8">
              <a:rPr lang="en-US" noProof="0" smtClean="0"/>
              <a:pPr/>
              <a:t>1/15/2023 9:54 PM</a:t>
            </a:fld>
            <a:endParaRPr lang="en-US" noProof="0" dirty="0"/>
          </a:p>
        </p:txBody>
      </p:sp>
      <p:sp>
        <p:nvSpPr>
          <p:cNvPr id="3" name="Footer Placeholder 2"/>
          <p:cNvSpPr>
            <a:spLocks noGrp="1"/>
          </p:cNvSpPr>
          <p:nvPr>
            <p:ph type="ftr" sz="quarter" idx="11"/>
          </p:nvPr>
        </p:nvSpPr>
        <p:spPr/>
        <p:txBody>
          <a:bodyPr/>
          <a:lstStyle>
            <a:lvl1pPr>
              <a:defRPr>
                <a:solidFill>
                  <a:srgbClr val="903163"/>
                </a:solidFill>
              </a:defRPr>
            </a:lvl1pPr>
          </a:lstStyle>
          <a:p>
            <a:r>
              <a:rPr lang="en-US" noProof="0" dirty="0"/>
              <a:t>ADD A FOOTER</a:t>
            </a:r>
          </a:p>
        </p:txBody>
      </p:sp>
      <p:sp>
        <p:nvSpPr>
          <p:cNvPr id="4" name="Slide Number Placeholder 3"/>
          <p:cNvSpPr>
            <a:spLocks noGrp="1"/>
          </p:cNvSpPr>
          <p:nvPr>
            <p:ph type="sldNum" sz="quarter" idx="12"/>
          </p:nvPr>
        </p:nvSpPr>
        <p:spPr/>
        <p:txBody>
          <a:bodyPr/>
          <a:lstStyle>
            <a:lvl1pPr>
              <a:defRPr>
                <a:solidFill>
                  <a:srgbClr val="903163"/>
                </a:solidFill>
              </a:defRPr>
            </a:lvl1pPr>
          </a:lstStyle>
          <a:p>
            <a:fld id="{C5C3056E-1632-4A65-A24F-3F10A1450A6E}" type="slidenum">
              <a:rPr lang="en-US" noProof="0" smtClean="0"/>
              <a:pPr/>
              <a:t>‹#›</a:t>
            </a:fld>
            <a:endParaRPr lang="en-US" noProof="0" dirty="0"/>
          </a:p>
        </p:txBody>
      </p:sp>
      <p:sp>
        <p:nvSpPr>
          <p:cNvPr id="5" name="Title 4">
            <a:extLst>
              <a:ext uri="{FF2B5EF4-FFF2-40B4-BE49-F238E27FC236}">
                <a16:creationId xmlns:a16="http://schemas.microsoft.com/office/drawing/2014/main" id="{DFBB0525-CFF9-4A39-B5EA-579253994F60}"/>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Tree>
    <p:extLst>
      <p:ext uri="{BB962C8B-B14F-4D97-AF65-F5344CB8AC3E}">
        <p14:creationId xmlns:p14="http://schemas.microsoft.com/office/powerpoint/2010/main" val="785869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E20D11B3-3F18-4FD1-BAEF-D15CC2EE16C2}" type="datetime8">
              <a:rPr lang="en-US" noProof="0" smtClean="0"/>
              <a:pPr/>
              <a:t>1/15/2023 9:54 PM</a:t>
            </a:fld>
            <a:endParaRPr lang="en-US" noProof="0" dirty="0"/>
          </a:p>
        </p:txBody>
      </p:sp>
      <p:sp>
        <p:nvSpPr>
          <p:cNvPr id="5" name="Footer Placeholder 4"/>
          <p:cNvSpPr>
            <a:spLocks noGrp="1"/>
          </p:cNvSpPr>
          <p:nvPr>
            <p:ph type="ftr" sz="quarter" idx="11"/>
          </p:nvPr>
        </p:nvSpPr>
        <p:spPr/>
        <p:txBody>
          <a:bodyPr/>
          <a:lstStyle/>
          <a:p>
            <a:r>
              <a:rPr lang="en-US" noProof="0"/>
              <a:t>ADD A FOOTER</a:t>
            </a:r>
            <a:endParaRPr lang="en-US" noProof="0" dirty="0"/>
          </a:p>
        </p:txBody>
      </p:sp>
      <p:sp>
        <p:nvSpPr>
          <p:cNvPr id="6" name="Slide Number Placeholder 5"/>
          <p:cNvSpPr>
            <a:spLocks noGrp="1"/>
          </p:cNvSpPr>
          <p:nvPr>
            <p:ph type="sldNum" sz="quarter" idx="12"/>
          </p:nvPr>
        </p:nvSpPr>
        <p:spPr/>
        <p:txBody>
          <a:bodyPr/>
          <a:lstStyle/>
          <a:p>
            <a:fld id="{C5C3056E-1632-4A65-A24F-3F10A1450A6E}" type="slidenum">
              <a:rPr lang="en-US" noProof="0" smtClean="0"/>
              <a:pPr/>
              <a:t>‹#›</a:t>
            </a:fld>
            <a:endParaRPr lang="en-US" noProof="0" dirty="0"/>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Rectangle 6">
            <a:extLst>
              <a:ext uri="{FF2B5EF4-FFF2-40B4-BE49-F238E27FC236}">
                <a16:creationId xmlns:a16="http://schemas.microsoft.com/office/drawing/2014/main" id="{33C994CB-2BC6-164B-80D4-304B4CB6D8C3}"/>
              </a:ext>
            </a:extLst>
          </p:cNvPr>
          <p:cNvSpPr>
            <a:spLocks noChangeAspect="1"/>
          </p:cNvSpPr>
          <p:nvPr userDrawn="1"/>
        </p:nvSpPr>
        <p:spPr bwMode="white">
          <a:xfrm>
            <a:off x="445983"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4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7084" y="69755"/>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952504"/>
            <a:ext cx="103632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B20C59B-4134-42ED-BEFA-FCBF7FC8D035}" type="datetime8">
              <a:rPr lang="en-US" noProof="0" smtClean="0"/>
              <a:pPr/>
              <a:t>1/15/2023 9:54 PM</a:t>
            </a:fld>
            <a:endParaRPr lang="en-US" noProof="0" dirty="0"/>
          </a:p>
        </p:txBody>
      </p:sp>
      <p:sp>
        <p:nvSpPr>
          <p:cNvPr id="5" name="Footer Placeholder 4"/>
          <p:cNvSpPr>
            <a:spLocks noGrp="1"/>
          </p:cNvSpPr>
          <p:nvPr>
            <p:ph type="ftr" sz="quarter" idx="11"/>
          </p:nvPr>
        </p:nvSpPr>
        <p:spPr>
          <a:xfrm>
            <a:off x="1066800" y="6172200"/>
            <a:ext cx="5334000" cy="457200"/>
          </a:xfrm>
        </p:spPr>
        <p:txBody>
          <a:bodyPr/>
          <a:lstStyle/>
          <a:p>
            <a:r>
              <a:rPr lang="en-US" noProof="0"/>
              <a:t>ADD A FOOTER</a:t>
            </a:r>
            <a:endParaRPr lang="en-US" noProof="0" dirty="0"/>
          </a:p>
        </p:txBody>
      </p:sp>
      <p:sp>
        <p:nvSpPr>
          <p:cNvPr id="7" name="Rectangle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203" y="2341488"/>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83"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5072" y="6208776"/>
            <a:ext cx="609600" cy="457200"/>
          </a:xfrm>
        </p:spPr>
        <p:txBody>
          <a:bodyPr/>
          <a:lstStyle/>
          <a:p>
            <a:fld id="{C5C3056E-1632-4A65-A24F-3F10A1450A6E}" type="slidenum">
              <a:rPr lang="en-US" noProof="0" smtClean="0"/>
              <a:pPr/>
              <a:t>‹#›</a:t>
            </a:fld>
            <a:endParaRPr lang="en-US" noProof="0"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F0AE2A5-5D3B-4ECC-9A5D-868F6C887DEE}" type="datetime8">
              <a:rPr lang="en-US" noProof="0" smtClean="0"/>
              <a:pPr/>
              <a:t>1/15/2023 9:54 PM</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C5C3056E-1632-4A65-A24F-3F10A1450A6E}" type="slidenum">
              <a:rPr lang="en-US" noProof="0" smtClean="0"/>
              <a:pPr/>
              <a:t>‹#›</a:t>
            </a:fld>
            <a:endParaRPr lang="en-US" noProof="0" dirty="0"/>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4551DAFA-20BD-4111-8F90-24432E23573D}" type="datetime8">
              <a:rPr lang="en-US" noProof="0" smtClean="0"/>
              <a:pPr/>
              <a:t>1/15/2023 9:54 PM</a:t>
            </a:fld>
            <a:endParaRPr lang="en-US" noProof="0" dirty="0"/>
          </a:p>
        </p:txBody>
      </p:sp>
      <p:sp>
        <p:nvSpPr>
          <p:cNvPr id="8" name="Footer Placeholder 7"/>
          <p:cNvSpPr>
            <a:spLocks noGrp="1"/>
          </p:cNvSpPr>
          <p:nvPr>
            <p:ph type="ftr" sz="quarter" idx="11"/>
          </p:nvPr>
        </p:nvSpPr>
        <p:spPr/>
        <p:txBody>
          <a:bodyPr/>
          <a:lstStyle/>
          <a:p>
            <a:r>
              <a:rPr lang="en-US" noProof="0"/>
              <a:t>ADD A FOOTER</a:t>
            </a:r>
            <a:endParaRPr lang="en-US" noProof="0" dirty="0"/>
          </a:p>
        </p:txBody>
      </p:sp>
      <p:sp>
        <p:nvSpPr>
          <p:cNvPr id="9" name="Slide Number Placeholder 8"/>
          <p:cNvSpPr>
            <a:spLocks noGrp="1"/>
          </p:cNvSpPr>
          <p:nvPr>
            <p:ph type="sldNum" sz="quarter" idx="12"/>
          </p:nvPr>
        </p:nvSpPr>
        <p:spPr/>
        <p:txBody>
          <a:bodyPr/>
          <a:lstStyle/>
          <a:p>
            <a:fld id="{C5C3056E-1632-4A65-A24F-3F10A1450A6E}" type="slidenum">
              <a:rPr lang="en-US" noProof="0" smtClean="0"/>
              <a:pPr/>
              <a:t>‹#›</a:t>
            </a:fld>
            <a:endParaRPr lang="en-US" noProof="0" dirty="0"/>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57A1812-3FD3-44A5-B738-8F3425664C1B}" type="datetime8">
              <a:rPr lang="en-US" noProof="0" smtClean="0"/>
              <a:pPr/>
              <a:t>1/15/2023 9:54 PM</a:t>
            </a:fld>
            <a:endParaRPr lang="en-US" noProof="0" dirty="0"/>
          </a:p>
        </p:txBody>
      </p:sp>
      <p:sp>
        <p:nvSpPr>
          <p:cNvPr id="4" name="Footer Placeholder 3"/>
          <p:cNvSpPr>
            <a:spLocks noGrp="1"/>
          </p:cNvSpPr>
          <p:nvPr>
            <p:ph type="ftr" sz="quarter" idx="11"/>
          </p:nvPr>
        </p:nvSpPr>
        <p:spPr/>
        <p:txBody>
          <a:bodyPr/>
          <a:lstStyle/>
          <a:p>
            <a:r>
              <a:rPr lang="en-US" noProof="0"/>
              <a:t>ADD A FOOTER</a:t>
            </a:r>
            <a:endParaRPr lang="en-US" noProof="0" dirty="0"/>
          </a:p>
        </p:txBody>
      </p:sp>
      <p:sp>
        <p:nvSpPr>
          <p:cNvPr id="5" name="Slide Number Placeholder 4"/>
          <p:cNvSpPr>
            <a:spLocks noGrp="1"/>
          </p:cNvSpPr>
          <p:nvPr>
            <p:ph type="sldNum" sz="quarter" idx="12"/>
          </p:nvPr>
        </p:nvSpPr>
        <p:spPr/>
        <p:txBody>
          <a:bodyPr/>
          <a:lstStyle/>
          <a:p>
            <a:fld id="{C5C3056E-1632-4A65-A24F-3F10A1450A6E}" type="slidenum">
              <a:rPr lang="en-US" noProof="0" smtClean="0"/>
              <a:pPr/>
              <a:t>‹#›</a:t>
            </a:fld>
            <a:endParaRPr lang="en-US"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BA81B-A36E-46D5-918F-749D311F4B4A}" type="datetime8">
              <a:rPr lang="en-US" noProof="0" smtClean="0"/>
              <a:pPr/>
              <a:t>1/15/2023 9:54 PM</a:t>
            </a:fld>
            <a:endParaRPr lang="en-US" noProof="0" dirty="0"/>
          </a:p>
        </p:txBody>
      </p:sp>
      <p:sp>
        <p:nvSpPr>
          <p:cNvPr id="3" name="Footer Placeholder 2"/>
          <p:cNvSpPr>
            <a:spLocks noGrp="1"/>
          </p:cNvSpPr>
          <p:nvPr>
            <p:ph type="ftr" sz="quarter" idx="11"/>
          </p:nvPr>
        </p:nvSpPr>
        <p:spPr/>
        <p:txBody>
          <a:bodyPr/>
          <a:lstStyle/>
          <a:p>
            <a:r>
              <a:rPr lang="en-US" noProof="0"/>
              <a:t>ADD A FOOTER</a:t>
            </a:r>
            <a:endParaRPr lang="en-US" noProof="0" dirty="0"/>
          </a:p>
        </p:txBody>
      </p:sp>
      <p:sp>
        <p:nvSpPr>
          <p:cNvPr id="4" name="Slide Number Placeholder 3"/>
          <p:cNvSpPr>
            <a:spLocks noGrp="1"/>
          </p:cNvSpPr>
          <p:nvPr>
            <p:ph type="sldNum" sz="quarter" idx="12"/>
          </p:nvPr>
        </p:nvSpPr>
        <p:spPr/>
        <p:txBody>
          <a:bodyPr/>
          <a:lstStyle/>
          <a:p>
            <a:fld id="{C5C3056E-1632-4A65-A24F-3F10A1450A6E}" type="slidenum">
              <a:rPr lang="en-US" noProof="0" smtClean="0"/>
              <a:pPr/>
              <a:t>‹#›</a:t>
            </a:fld>
            <a:endParaRPr lang="en-US" noProof="0"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99E538E-6783-48BF-9DAA-8D73DA1DF735}" type="datetime8">
              <a:rPr lang="en-US" noProof="0" smtClean="0"/>
              <a:pPr/>
              <a:t>1/15/2023 9:54 PM</a:t>
            </a:fld>
            <a:endParaRPr lang="en-US" noProof="0" dirty="0"/>
          </a:p>
        </p:txBody>
      </p:sp>
      <p:sp>
        <p:nvSpPr>
          <p:cNvPr id="6" name="Footer Placeholder 5"/>
          <p:cNvSpPr>
            <a:spLocks noGrp="1"/>
          </p:cNvSpPr>
          <p:nvPr>
            <p:ph type="ftr" sz="quarter" idx="11"/>
          </p:nvPr>
        </p:nvSpPr>
        <p:spPr/>
        <p:txBody>
          <a:bodyPr/>
          <a:lstStyle/>
          <a:p>
            <a:r>
              <a:rPr lang="en-US" noProof="0"/>
              <a:t>ADD A FOOTER</a:t>
            </a:r>
            <a:endParaRPr lang="en-US" noProof="0" dirty="0"/>
          </a:p>
        </p:txBody>
      </p:sp>
      <p:sp>
        <p:nvSpPr>
          <p:cNvPr id="7" name="Slide Number Placeholder 6"/>
          <p:cNvSpPr>
            <a:spLocks noGrp="1"/>
          </p:cNvSpPr>
          <p:nvPr>
            <p:ph type="sldNum" sz="quarter" idx="12"/>
          </p:nvPr>
        </p:nvSpPr>
        <p:spPr/>
        <p:txBody>
          <a:bodyPr/>
          <a:lstStyle/>
          <a:p>
            <a:fld id="{C5C3056E-1632-4A65-A24F-3F10A1450A6E}" type="slidenum">
              <a:rPr lang="en-US" noProof="0" smtClean="0"/>
              <a:pPr/>
              <a:t>‹#›</a:t>
            </a:fld>
            <a:endParaRPr lang="en-US" noProof="0" dirty="0"/>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DE2CD03-0ACB-4458-BBFE-1F9AEE665C1A}" type="datetime8">
              <a:rPr lang="en-US" noProof="0" smtClean="0"/>
              <a:pPr/>
              <a:t>1/15/2023 9:54 PM</a:t>
            </a:fld>
            <a:endParaRPr lang="en-US" noProof="0" dirty="0"/>
          </a:p>
        </p:txBody>
      </p:sp>
      <p:sp>
        <p:nvSpPr>
          <p:cNvPr id="6" name="Footer Placeholder 5"/>
          <p:cNvSpPr>
            <a:spLocks noGrp="1"/>
          </p:cNvSpPr>
          <p:nvPr>
            <p:ph type="ftr" sz="quarter" idx="11"/>
          </p:nvPr>
        </p:nvSpPr>
        <p:spPr>
          <a:xfrm>
            <a:off x="1219200" y="6172200"/>
            <a:ext cx="5181600" cy="457200"/>
          </a:xfrm>
        </p:spPr>
        <p:txBody>
          <a:bodyPr/>
          <a:lstStyle/>
          <a:p>
            <a:r>
              <a:rPr lang="en-US" noProof="0"/>
              <a:t>ADD A FOOTER</a:t>
            </a:r>
            <a:endParaRPr lang="en-US" noProof="0" dirty="0"/>
          </a:p>
        </p:txBody>
      </p:sp>
      <p:sp>
        <p:nvSpPr>
          <p:cNvPr id="7" name="Slide Number Placeholder 6"/>
          <p:cNvSpPr>
            <a:spLocks noGrp="1"/>
          </p:cNvSpPr>
          <p:nvPr>
            <p:ph type="sldNum" sz="quarter" idx="12"/>
          </p:nvPr>
        </p:nvSpPr>
        <p:spPr>
          <a:xfrm>
            <a:off x="195072" y="6208776"/>
            <a:ext cx="609600" cy="457200"/>
          </a:xfrm>
        </p:spPr>
        <p:txBody>
          <a:bodyPr/>
          <a:lstStyle/>
          <a:p>
            <a:fld id="{C5C3056E-1632-4A65-A24F-3F10A1450A6E}" type="slidenum">
              <a:rPr lang="en-US" noProof="0" smtClean="0"/>
              <a:pPr/>
              <a:t>‹#›</a:t>
            </a:fld>
            <a:endParaRPr lang="en-US" noProof="0" dirty="0"/>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7" y="4650487"/>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51" y="4773237"/>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1079" y="66675"/>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1E4BA81B-A36E-46D5-918F-749D311F4B4A}" type="datetime8">
              <a:rPr lang="en-US" noProof="0" smtClean="0"/>
              <a:pPr/>
              <a:t>1/15/2023 9:54 PM</a:t>
            </a:fld>
            <a:endParaRPr lang="en-US" noProof="0" dirty="0"/>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r>
              <a:rPr lang="en-US" noProof="0"/>
              <a:t>ADD A FOOTER</a:t>
            </a:r>
            <a:endParaRPr lang="en-US" noProof="0" dirty="0"/>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5C3056E-1632-4A65-A24F-3F10A1450A6E}" type="slidenum">
              <a:rPr lang="en-US" noProof="0" smtClean="0"/>
              <a:pPr/>
              <a:t>‹#›</a:t>
            </a:fld>
            <a:endParaRPr lang="en-US" noProof="0"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62" r:id="rId12"/>
    <p:sldLayoutId id="2147483665" r:id="rId13"/>
    <p:sldLayoutId id="2147483666" r:id="rId14"/>
    <p:sldLayoutId id="2147483667" r:id="rId15"/>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jci.org/content/vol114/issue12/images/large/JCI0423825.f1.jpe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5254171" y="3280228"/>
            <a:ext cx="6580779" cy="3120572"/>
          </a:xfrm>
        </p:spPr>
        <p:txBody>
          <a:bodyPr vert="horz" lIns="91440" tIns="45720" rIns="91440" bIns="45720" rtlCol="0">
            <a:noAutofit/>
          </a:bodyPr>
          <a:lstStyle/>
          <a:p>
            <a:pPr algn="just">
              <a:spcBef>
                <a:spcPts val="0"/>
              </a:spcBef>
            </a:pP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Dr Rahul S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Kamble</a:t>
            </a:r>
            <a:r>
              <a:rPr lang="en-IN" sz="1200" dirty="0">
                <a:latin typeface="Calibri" panose="020F0502020204030204" pitchFamily="34" charset="0"/>
                <a:ea typeface="Calibri" panose="020F0502020204030204" pitchFamily="34" charset="0"/>
                <a:cs typeface="Times New Roman" panose="02020603050405020304" pitchFamily="18" charset="0"/>
              </a:rPr>
              <a:t>, </a:t>
            </a:r>
          </a:p>
          <a:p>
            <a:pPr algn="just">
              <a:spcBef>
                <a:spcPts val="0"/>
              </a:spcBef>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MBBS, MD Microbiology</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Diploma Infectious Diseases (UNSW, Australia)</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Infection Control course (Harvard Medical School, USA)</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International Clinical Tropical Medicine course</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(CMC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Vellore|Haukeland</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university|McGill</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university)</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International Vaccinology course (CMC Vellore)</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Six Sigma Black Belt (Govt of India certified)</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Auditor: </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JCI|NABH|NABL|CSSD|RBNQA|Texila</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university</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PGDBA|PGDHM|PGDCR|PGDMR|PGDOM|</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PGDMLS|PGDIM|PGDHI|PGDBI|PGDHA|CCDHHO</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Consultant Clinical Microbiologist &amp; Infectious Diseases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0"/>
              </a:spcBef>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Project Lead - Antimicrobial Stewardship at Americares India Foundation</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ctrTitle"/>
          </p:nvPr>
        </p:nvSpPr>
        <p:spPr>
          <a:xfrm>
            <a:off x="2" y="1685109"/>
            <a:ext cx="11834948" cy="1261291"/>
          </a:xfrm>
        </p:spPr>
        <p:txBody>
          <a:bodyPr>
            <a:normAutofit fontScale="90000"/>
          </a:bodyPr>
          <a:lstStyle/>
          <a:p>
            <a:r>
              <a:rPr lang="en-US" b="1" dirty="0">
                <a:solidFill>
                  <a:schemeClr val="tx1"/>
                </a:solidFill>
              </a:rPr>
              <a:t>MRSA INFECTIONS -Current status and Future scenario</a:t>
            </a:r>
            <a:endParaRPr lang="en-US" dirty="0">
              <a:solidFill>
                <a:schemeClr val="tx1"/>
              </a:solidFill>
            </a:endParaRPr>
          </a:p>
        </p:txBody>
      </p:sp>
      <p:pic>
        <p:nvPicPr>
          <p:cNvPr id="4" name="Picture 3" descr="A person in a suit and tie&#10;&#10;Description automatically generated with medium confidence">
            <a:extLst>
              <a:ext uri="{FF2B5EF4-FFF2-40B4-BE49-F238E27FC236}">
                <a16:creationId xmlns:a16="http://schemas.microsoft.com/office/drawing/2014/main" id="{0E8B5325-9A18-1A40-BC3C-59D323612FBC}"/>
              </a:ext>
            </a:extLst>
          </p:cNvPr>
          <p:cNvPicPr>
            <a:picLocks noChangeAspect="1"/>
          </p:cNvPicPr>
          <p:nvPr/>
        </p:nvPicPr>
        <p:blipFill rotWithShape="1">
          <a:blip r:embed="rId2" cstate="print"/>
          <a:srcRect l="860"/>
          <a:stretch/>
        </p:blipFill>
        <p:spPr>
          <a:xfrm>
            <a:off x="2539812" y="3280236"/>
            <a:ext cx="2108389" cy="2743201"/>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bg1"/>
                </a:solidFill>
              </a:rPr>
              <a:t>MRSA Risk Factors</a:t>
            </a:r>
          </a:p>
        </p:txBody>
      </p:sp>
      <p:pic>
        <p:nvPicPr>
          <p:cNvPr id="4" name="Content Placeholder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71448" y="2412478"/>
            <a:ext cx="11744325" cy="3898900"/>
          </a:xfrm>
          <a:prstGeom prst="rect">
            <a:avLst/>
          </a:prstGeom>
        </p:spPr>
      </p:pic>
    </p:spTree>
    <p:extLst>
      <p:ext uri="{BB962C8B-B14F-4D97-AF65-F5344CB8AC3E}">
        <p14:creationId xmlns:p14="http://schemas.microsoft.com/office/powerpoint/2010/main" val="112764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bg1"/>
                </a:solidFill>
              </a:rPr>
              <a:t>MRSA Introduction</a:t>
            </a:r>
          </a:p>
        </p:txBody>
      </p:sp>
      <p:sp>
        <p:nvSpPr>
          <p:cNvPr id="3" name="Content Placeholder 2"/>
          <p:cNvSpPr>
            <a:spLocks noGrp="1"/>
          </p:cNvSpPr>
          <p:nvPr>
            <p:ph sz="quarter" idx="1"/>
          </p:nvPr>
        </p:nvSpPr>
        <p:spPr>
          <a:xfrm>
            <a:off x="676656" y="2011685"/>
            <a:ext cx="10753725" cy="4471007"/>
          </a:xfrm>
        </p:spPr>
        <p:txBody>
          <a:bodyPr>
            <a:normAutofit/>
          </a:bodyPr>
          <a:lstStyle/>
          <a:p>
            <a:pPr>
              <a:buClr>
                <a:schemeClr val="accent1"/>
              </a:buClr>
              <a:buFont typeface="Wingdings" panose="05000000000000000000" pitchFamily="2" charset="2"/>
              <a:buChar char="Ø"/>
            </a:pPr>
            <a:endParaRPr lang="en-US" dirty="0"/>
          </a:p>
          <a:p>
            <a:pPr>
              <a:buClr>
                <a:schemeClr val="accent1"/>
              </a:buClr>
              <a:buFont typeface="Wingdings" panose="05000000000000000000" pitchFamily="2" charset="2"/>
              <a:buChar char="Ø"/>
            </a:pPr>
            <a:r>
              <a:rPr lang="en-US" dirty="0"/>
              <a:t>3 Strains of MRSA</a:t>
            </a:r>
          </a:p>
          <a:p>
            <a:pPr>
              <a:buClr>
                <a:schemeClr val="accent1"/>
              </a:buClr>
              <a:buFont typeface="Wingdings" panose="05000000000000000000" pitchFamily="2" charset="2"/>
              <a:buChar char="Ø"/>
            </a:pPr>
            <a:endParaRPr lang="en-US" dirty="0"/>
          </a:p>
          <a:p>
            <a:pPr lvl="1">
              <a:buClr>
                <a:schemeClr val="accent1"/>
              </a:buClr>
              <a:buFont typeface="Wingdings" panose="05000000000000000000" pitchFamily="2" charset="2"/>
              <a:buChar char="Ø"/>
            </a:pPr>
            <a:r>
              <a:rPr lang="en-US" dirty="0"/>
              <a:t>Community- originated MRSA (CA-MRSA)</a:t>
            </a:r>
          </a:p>
          <a:p>
            <a:pPr lvl="1">
              <a:buClr>
                <a:schemeClr val="accent1"/>
              </a:buClr>
              <a:buFont typeface="Wingdings" panose="05000000000000000000" pitchFamily="2" charset="2"/>
              <a:buChar char="Ø"/>
            </a:pPr>
            <a:r>
              <a:rPr lang="en-US" dirty="0"/>
              <a:t>Nosocomial or Healthcare Associated MRSA (HA-MRSA) </a:t>
            </a:r>
          </a:p>
          <a:p>
            <a:pPr lvl="1">
              <a:buClr>
                <a:schemeClr val="accent1"/>
              </a:buClr>
              <a:buFont typeface="Wingdings" panose="05000000000000000000" pitchFamily="2" charset="2"/>
              <a:buChar char="Ø"/>
            </a:pPr>
            <a:r>
              <a:rPr lang="en-US" dirty="0"/>
              <a:t>Livestock-associated MRSA (LA-MRSA) - a new type of MRSA that arose from animals has recently been described</a:t>
            </a:r>
          </a:p>
          <a:p>
            <a:pPr>
              <a:buClr>
                <a:schemeClr val="accent1"/>
              </a:buClr>
              <a:buFont typeface="Wingdings" panose="05000000000000000000" pitchFamily="2" charset="2"/>
              <a:buChar char="Ø"/>
            </a:pPr>
            <a:endParaRPr lang="en-US" dirty="0"/>
          </a:p>
        </p:txBody>
      </p:sp>
    </p:spTree>
    <p:extLst>
      <p:ext uri="{BB962C8B-B14F-4D97-AF65-F5344CB8AC3E}">
        <p14:creationId xmlns:p14="http://schemas.microsoft.com/office/powerpoint/2010/main" val="296906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bg1"/>
                </a:solidFill>
              </a:rPr>
              <a:t>HA – MRSA Definition</a:t>
            </a:r>
          </a:p>
        </p:txBody>
      </p:sp>
      <p:sp>
        <p:nvSpPr>
          <p:cNvPr id="3" name="Content Placeholder 2"/>
          <p:cNvSpPr>
            <a:spLocks noGrp="1"/>
          </p:cNvSpPr>
          <p:nvPr>
            <p:ph sz="quarter" idx="1"/>
          </p:nvPr>
        </p:nvSpPr>
        <p:spPr>
          <a:xfrm>
            <a:off x="1219200" y="2259874"/>
            <a:ext cx="10363200" cy="3759926"/>
          </a:xfrm>
        </p:spPr>
        <p:txBody>
          <a:bodyPr>
            <a:normAutofit/>
          </a:bodyPr>
          <a:lstStyle/>
          <a:p>
            <a:pPr>
              <a:buClr>
                <a:schemeClr val="accent1"/>
              </a:buClr>
              <a:buFont typeface="Wingdings" panose="05000000000000000000" pitchFamily="2" charset="2"/>
              <a:buChar char="Ø"/>
            </a:pPr>
            <a:r>
              <a:rPr lang="en-US" dirty="0"/>
              <a:t>Obtained &gt;2 days into hospital stay</a:t>
            </a:r>
          </a:p>
          <a:p>
            <a:pPr>
              <a:buClr>
                <a:schemeClr val="accent1"/>
              </a:buClr>
              <a:buFont typeface="Wingdings" panose="05000000000000000000" pitchFamily="2" charset="2"/>
              <a:buChar char="Ø"/>
            </a:pPr>
            <a:endParaRPr lang="en-US" dirty="0"/>
          </a:p>
          <a:p>
            <a:pPr>
              <a:buClr>
                <a:schemeClr val="accent1"/>
              </a:buClr>
              <a:buFont typeface="Wingdings" panose="05000000000000000000" pitchFamily="2" charset="2"/>
              <a:buChar char="Ø"/>
            </a:pPr>
            <a:r>
              <a:rPr lang="en-US" dirty="0"/>
              <a:t>Often resistant to a greater number of antibiotics (aminoglycosides, macrolides, fluoroquinolones)</a:t>
            </a:r>
          </a:p>
          <a:p>
            <a:pPr>
              <a:buClr>
                <a:schemeClr val="accent1"/>
              </a:buClr>
              <a:buFont typeface="Wingdings" panose="05000000000000000000" pitchFamily="2" charset="2"/>
              <a:buChar char="Ø"/>
            </a:pPr>
            <a:endParaRPr lang="en-US" dirty="0"/>
          </a:p>
          <a:p>
            <a:pPr>
              <a:buClr>
                <a:schemeClr val="accent1"/>
              </a:buClr>
              <a:buFont typeface="Wingdings" panose="05000000000000000000" pitchFamily="2" charset="2"/>
              <a:buChar char="Ø"/>
            </a:pPr>
            <a:r>
              <a:rPr lang="en-US" dirty="0"/>
              <a:t>Responsible for great percentage of invasive disease; ~85% nationwide</a:t>
            </a:r>
          </a:p>
          <a:p>
            <a:pPr>
              <a:buClr>
                <a:schemeClr val="accent1"/>
              </a:buClr>
              <a:buFont typeface="Wingdings" panose="05000000000000000000" pitchFamily="2" charset="2"/>
              <a:buChar char="Ø"/>
            </a:pPr>
            <a:endParaRPr lang="en-US" dirty="0"/>
          </a:p>
        </p:txBody>
      </p:sp>
      <p:sp>
        <p:nvSpPr>
          <p:cNvPr id="5" name="Rectangle 4"/>
          <p:cNvSpPr/>
          <p:nvPr/>
        </p:nvSpPr>
        <p:spPr>
          <a:xfrm>
            <a:off x="66067" y="6493503"/>
            <a:ext cx="10231901" cy="307777"/>
          </a:xfrm>
          <a:prstGeom prst="rect">
            <a:avLst/>
          </a:prstGeom>
        </p:spPr>
        <p:txBody>
          <a:bodyPr wrap="square">
            <a:spAutoFit/>
          </a:bodyPr>
          <a:lstStyle/>
          <a:p>
            <a:r>
              <a:rPr lang="en-US" sz="1400" dirty="0" err="1"/>
              <a:t>Klevens</a:t>
            </a:r>
            <a:r>
              <a:rPr lang="en-US" sz="1400" dirty="0"/>
              <a:t>, RM et al. JAMA. 2007;298(15):1763-1771; Diep et al Lancet 2006; Han et al J </a:t>
            </a:r>
            <a:r>
              <a:rPr lang="en-US" sz="1400" dirty="0" err="1"/>
              <a:t>Clin</a:t>
            </a:r>
            <a:r>
              <a:rPr lang="en-US" sz="1400" dirty="0"/>
              <a:t> Micro 2007.</a:t>
            </a:r>
          </a:p>
        </p:txBody>
      </p:sp>
    </p:spTree>
    <p:extLst>
      <p:ext uri="{BB962C8B-B14F-4D97-AF65-F5344CB8AC3E}">
        <p14:creationId xmlns:p14="http://schemas.microsoft.com/office/powerpoint/2010/main" val="233201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bg1"/>
                </a:solidFill>
              </a:rPr>
              <a:t>HA – MRSA </a:t>
            </a:r>
            <a:r>
              <a:rPr lang="en-US" sz="4800" dirty="0">
                <a:solidFill>
                  <a:schemeClr val="bg1"/>
                </a:solidFill>
              </a:rPr>
              <a:t>Infections caused</a:t>
            </a:r>
          </a:p>
        </p:txBody>
      </p:sp>
      <p:sp>
        <p:nvSpPr>
          <p:cNvPr id="3" name="Content Placeholder 2"/>
          <p:cNvSpPr>
            <a:spLocks noGrp="1"/>
          </p:cNvSpPr>
          <p:nvPr>
            <p:ph sz="quarter" idx="1"/>
          </p:nvPr>
        </p:nvSpPr>
        <p:spPr/>
        <p:txBody>
          <a:bodyPr>
            <a:normAutofit/>
          </a:bodyPr>
          <a:lstStyle/>
          <a:p>
            <a:pPr marL="0" indent="0">
              <a:buClr>
                <a:schemeClr val="accent1"/>
              </a:buClr>
              <a:buNone/>
            </a:pPr>
            <a:endParaRPr lang="en-US" dirty="0"/>
          </a:p>
          <a:p>
            <a:pPr marL="0" indent="0">
              <a:buClr>
                <a:schemeClr val="accent1"/>
              </a:buClr>
              <a:buNone/>
            </a:pPr>
            <a:endParaRPr lang="en-US" dirty="0"/>
          </a:p>
          <a:p>
            <a:pPr marL="0" indent="0">
              <a:buClr>
                <a:schemeClr val="accent1"/>
              </a:buClr>
              <a:buNone/>
            </a:pPr>
            <a:r>
              <a:rPr lang="en-US" dirty="0"/>
              <a:t>Infections caused by HA-MRSA include </a:t>
            </a:r>
          </a:p>
          <a:p>
            <a:pPr>
              <a:buClr>
                <a:schemeClr val="accent1"/>
              </a:buClr>
              <a:buFont typeface="Wingdings" panose="05000000000000000000" pitchFamily="2" charset="2"/>
              <a:buChar char="Ø"/>
            </a:pPr>
            <a:r>
              <a:rPr lang="en-US" dirty="0">
                <a:solidFill>
                  <a:schemeClr val="tx1"/>
                </a:solidFill>
              </a:rPr>
              <a:t>bloodstream infections</a:t>
            </a:r>
          </a:p>
          <a:p>
            <a:pPr>
              <a:buClr>
                <a:schemeClr val="accent1"/>
              </a:buClr>
              <a:buFont typeface="Wingdings" panose="05000000000000000000" pitchFamily="2" charset="2"/>
              <a:buChar char="Ø"/>
            </a:pPr>
            <a:r>
              <a:rPr lang="en-US" dirty="0">
                <a:solidFill>
                  <a:schemeClr val="tx1"/>
                </a:solidFill>
              </a:rPr>
              <a:t>urinary tract infections</a:t>
            </a:r>
          </a:p>
          <a:p>
            <a:pPr>
              <a:buClr>
                <a:schemeClr val="accent1"/>
              </a:buClr>
              <a:buFont typeface="Wingdings" panose="05000000000000000000" pitchFamily="2" charset="2"/>
              <a:buChar char="Ø"/>
            </a:pPr>
            <a:r>
              <a:rPr lang="en-US" dirty="0">
                <a:solidFill>
                  <a:schemeClr val="tx1"/>
                </a:solidFill>
              </a:rPr>
              <a:t>respiratory tract infections</a:t>
            </a:r>
          </a:p>
          <a:p>
            <a:pPr>
              <a:buClr>
                <a:schemeClr val="accent1"/>
              </a:buClr>
              <a:buFont typeface="Wingdings" panose="05000000000000000000" pitchFamily="2" charset="2"/>
              <a:buChar char="Ø"/>
            </a:pPr>
            <a:r>
              <a:rPr lang="en-US" dirty="0">
                <a:solidFill>
                  <a:schemeClr val="tx1"/>
                </a:solidFill>
              </a:rPr>
              <a:t>surgical-wounds</a:t>
            </a:r>
          </a:p>
          <a:p>
            <a:pPr>
              <a:buClr>
                <a:schemeClr val="accent1"/>
              </a:buClr>
              <a:buFont typeface="Wingdings" panose="05000000000000000000" pitchFamily="2" charset="2"/>
              <a:buChar char="Ø"/>
            </a:pPr>
            <a:r>
              <a:rPr lang="en-US" dirty="0">
                <a:solidFill>
                  <a:schemeClr val="tx1"/>
                </a:solidFill>
              </a:rPr>
              <a:t>device-associated infections</a:t>
            </a:r>
          </a:p>
        </p:txBody>
      </p:sp>
      <p:sp>
        <p:nvSpPr>
          <p:cNvPr id="5" name="Rectangle 4"/>
          <p:cNvSpPr/>
          <p:nvPr/>
        </p:nvSpPr>
        <p:spPr>
          <a:xfrm>
            <a:off x="72785" y="6504134"/>
            <a:ext cx="6096000" cy="307777"/>
          </a:xfrm>
          <a:prstGeom prst="rect">
            <a:avLst/>
          </a:prstGeom>
        </p:spPr>
        <p:txBody>
          <a:bodyPr>
            <a:spAutoFit/>
          </a:bodyPr>
          <a:lstStyle/>
          <a:p>
            <a:r>
              <a:rPr lang="en-US" sz="1400" dirty="0"/>
              <a:t>S.S. </a:t>
            </a:r>
            <a:r>
              <a:rPr lang="en-US" sz="1400" dirty="0" err="1"/>
              <a:t>Boswihi</a:t>
            </a:r>
            <a:r>
              <a:rPr lang="en-US" sz="1400" dirty="0"/>
              <a:t>, E.E. Udo / Current Medicine Research and Practice 8 (2018) 18–24</a:t>
            </a:r>
          </a:p>
        </p:txBody>
      </p:sp>
    </p:spTree>
    <p:extLst>
      <p:ext uri="{BB962C8B-B14F-4D97-AF65-F5344CB8AC3E}">
        <p14:creationId xmlns:p14="http://schemas.microsoft.com/office/powerpoint/2010/main" val="323746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bg1"/>
                </a:solidFill>
              </a:rPr>
              <a:t>HA – MRSA Risk factors</a:t>
            </a:r>
          </a:p>
        </p:txBody>
      </p:sp>
      <p:sp>
        <p:nvSpPr>
          <p:cNvPr id="3" name="Content Placeholder 2"/>
          <p:cNvSpPr>
            <a:spLocks noGrp="1"/>
          </p:cNvSpPr>
          <p:nvPr>
            <p:ph sz="quarter" idx="1"/>
          </p:nvPr>
        </p:nvSpPr>
        <p:spPr/>
        <p:txBody>
          <a:bodyPr>
            <a:normAutofit/>
          </a:bodyPr>
          <a:lstStyle/>
          <a:p>
            <a:pPr marL="0" indent="0">
              <a:buClr>
                <a:schemeClr val="accent1"/>
              </a:buClr>
              <a:buNone/>
            </a:pPr>
            <a:endParaRPr lang="en-US" dirty="0"/>
          </a:p>
          <a:p>
            <a:pPr marL="0" indent="0">
              <a:buClr>
                <a:schemeClr val="accent1"/>
              </a:buClr>
              <a:buNone/>
            </a:pPr>
            <a:endParaRPr lang="en-US" dirty="0"/>
          </a:p>
          <a:p>
            <a:pPr marL="0" indent="0">
              <a:buClr>
                <a:schemeClr val="accent1"/>
              </a:buClr>
              <a:buNone/>
            </a:pPr>
            <a:r>
              <a:rPr lang="en-US" dirty="0"/>
              <a:t>Risk factors for acquiring HA - MRSA include </a:t>
            </a:r>
          </a:p>
          <a:p>
            <a:pPr>
              <a:buClr>
                <a:schemeClr val="accent1"/>
              </a:buClr>
              <a:buFont typeface="Wingdings" panose="05000000000000000000" pitchFamily="2" charset="2"/>
              <a:buChar char="Ø"/>
            </a:pPr>
            <a:r>
              <a:rPr lang="en-US" dirty="0">
                <a:solidFill>
                  <a:schemeClr val="tx1"/>
                </a:solidFill>
              </a:rPr>
              <a:t>Previous admission to healthcare facilities, </a:t>
            </a:r>
          </a:p>
          <a:p>
            <a:pPr>
              <a:buClr>
                <a:schemeClr val="accent1"/>
              </a:buClr>
              <a:buFont typeface="Wingdings" panose="05000000000000000000" pitchFamily="2" charset="2"/>
              <a:buChar char="Ø"/>
            </a:pPr>
            <a:r>
              <a:rPr lang="en-US" dirty="0">
                <a:solidFill>
                  <a:schemeClr val="tx1"/>
                </a:solidFill>
              </a:rPr>
              <a:t>Impaired immune system, </a:t>
            </a:r>
          </a:p>
          <a:p>
            <a:pPr>
              <a:buClr>
                <a:schemeClr val="accent1"/>
              </a:buClr>
              <a:buFont typeface="Wingdings" panose="05000000000000000000" pitchFamily="2" charset="2"/>
              <a:buChar char="Ø"/>
            </a:pPr>
            <a:r>
              <a:rPr lang="en-US" dirty="0">
                <a:solidFill>
                  <a:schemeClr val="tx1"/>
                </a:solidFill>
              </a:rPr>
              <a:t>Use of multiple antibiotics, </a:t>
            </a:r>
          </a:p>
          <a:p>
            <a:pPr>
              <a:buClr>
                <a:schemeClr val="accent1"/>
              </a:buClr>
              <a:buFont typeface="Wingdings" panose="05000000000000000000" pitchFamily="2" charset="2"/>
              <a:buChar char="Ø"/>
            </a:pPr>
            <a:r>
              <a:rPr lang="en-US" dirty="0">
                <a:solidFill>
                  <a:schemeClr val="tx1"/>
                </a:solidFill>
              </a:rPr>
              <a:t>Use of invasive medical devices and </a:t>
            </a:r>
          </a:p>
          <a:p>
            <a:pPr>
              <a:buClr>
                <a:schemeClr val="accent1"/>
              </a:buClr>
              <a:buFont typeface="Wingdings" panose="05000000000000000000" pitchFamily="2" charset="2"/>
              <a:buChar char="Ø"/>
            </a:pPr>
            <a:r>
              <a:rPr lang="en-US" dirty="0">
                <a:solidFill>
                  <a:schemeClr val="tx1"/>
                </a:solidFill>
              </a:rPr>
              <a:t>Old age</a:t>
            </a:r>
          </a:p>
          <a:p>
            <a:pPr>
              <a:buClr>
                <a:schemeClr val="accent1"/>
              </a:buClr>
              <a:buFont typeface="Wingdings" panose="05000000000000000000" pitchFamily="2" charset="2"/>
              <a:buChar char="Ø"/>
            </a:pPr>
            <a:endParaRPr lang="en-US" dirty="0">
              <a:solidFill>
                <a:schemeClr val="tx1"/>
              </a:solidFill>
            </a:endParaRPr>
          </a:p>
        </p:txBody>
      </p:sp>
      <p:sp>
        <p:nvSpPr>
          <p:cNvPr id="4" name="Rectangle 3"/>
          <p:cNvSpPr/>
          <p:nvPr/>
        </p:nvSpPr>
        <p:spPr>
          <a:xfrm>
            <a:off x="72785" y="6504134"/>
            <a:ext cx="6096000" cy="307777"/>
          </a:xfrm>
          <a:prstGeom prst="rect">
            <a:avLst/>
          </a:prstGeom>
        </p:spPr>
        <p:txBody>
          <a:bodyPr>
            <a:spAutoFit/>
          </a:bodyPr>
          <a:lstStyle/>
          <a:p>
            <a:r>
              <a:rPr lang="en-US" sz="1400" dirty="0"/>
              <a:t>S.S. </a:t>
            </a:r>
            <a:r>
              <a:rPr lang="en-US" sz="1400" dirty="0" err="1"/>
              <a:t>Boswihi</a:t>
            </a:r>
            <a:r>
              <a:rPr lang="en-US" sz="1400" dirty="0"/>
              <a:t>, E.E. Udo / Current Medicine Research and Practice 8 (2018) 18–24</a:t>
            </a:r>
          </a:p>
        </p:txBody>
      </p:sp>
    </p:spTree>
    <p:extLst>
      <p:ext uri="{BB962C8B-B14F-4D97-AF65-F5344CB8AC3E}">
        <p14:creationId xmlns:p14="http://schemas.microsoft.com/office/powerpoint/2010/main" val="421523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bg1"/>
                </a:solidFill>
              </a:rPr>
              <a:t>HA – MRSA Genetics of resistance</a:t>
            </a:r>
          </a:p>
        </p:txBody>
      </p:sp>
      <p:sp>
        <p:nvSpPr>
          <p:cNvPr id="3" name="Content Placeholder 2"/>
          <p:cNvSpPr>
            <a:spLocks noGrp="1"/>
          </p:cNvSpPr>
          <p:nvPr>
            <p:ph sz="quarter" idx="1"/>
          </p:nvPr>
        </p:nvSpPr>
        <p:spPr/>
        <p:txBody>
          <a:bodyPr>
            <a:normAutofit/>
          </a:bodyPr>
          <a:lstStyle/>
          <a:p>
            <a:pPr marL="0" indent="0">
              <a:buClr>
                <a:schemeClr val="accent1"/>
              </a:buClr>
              <a:buNone/>
            </a:pPr>
            <a:endParaRPr lang="en-US" sz="2800" dirty="0"/>
          </a:p>
          <a:p>
            <a:pPr>
              <a:buClr>
                <a:schemeClr val="accent1"/>
              </a:buClr>
              <a:buFont typeface="Wingdings" panose="05000000000000000000" pitchFamily="2" charset="2"/>
              <a:buChar char="Ø"/>
            </a:pPr>
            <a:endParaRPr lang="en-US" sz="2800" dirty="0"/>
          </a:p>
          <a:p>
            <a:pPr>
              <a:buClr>
                <a:schemeClr val="accent1"/>
              </a:buClr>
              <a:buFont typeface="Wingdings" panose="05000000000000000000" pitchFamily="2" charset="2"/>
              <a:buChar char="Ø"/>
            </a:pPr>
            <a:endParaRPr lang="en-US" sz="2800" dirty="0"/>
          </a:p>
          <a:p>
            <a:pPr>
              <a:buClr>
                <a:schemeClr val="accent1"/>
              </a:buClr>
              <a:buFont typeface="Wingdings" panose="05000000000000000000" pitchFamily="2" charset="2"/>
              <a:buChar char="Ø"/>
            </a:pPr>
            <a:r>
              <a:rPr lang="en-US" sz="2800" dirty="0"/>
              <a:t>Genetically, the HA-MRSA carried SCC </a:t>
            </a:r>
            <a:r>
              <a:rPr lang="en-US" sz="2800" dirty="0" err="1"/>
              <a:t>mec</a:t>
            </a:r>
            <a:r>
              <a:rPr lang="en-US" sz="2800" dirty="0"/>
              <a:t> types I, II and III, are usually </a:t>
            </a:r>
            <a:r>
              <a:rPr lang="en-US" sz="2800" dirty="0" err="1"/>
              <a:t>multiresistant</a:t>
            </a:r>
            <a:r>
              <a:rPr lang="en-US" sz="2800" dirty="0"/>
              <a:t> to antibiotics, and tend to multiply slowly in culture</a:t>
            </a:r>
          </a:p>
        </p:txBody>
      </p:sp>
      <p:sp>
        <p:nvSpPr>
          <p:cNvPr id="4" name="Rectangle 3"/>
          <p:cNvSpPr/>
          <p:nvPr/>
        </p:nvSpPr>
        <p:spPr>
          <a:xfrm>
            <a:off x="72785" y="6504134"/>
            <a:ext cx="6096000" cy="307777"/>
          </a:xfrm>
          <a:prstGeom prst="rect">
            <a:avLst/>
          </a:prstGeom>
        </p:spPr>
        <p:txBody>
          <a:bodyPr>
            <a:spAutoFit/>
          </a:bodyPr>
          <a:lstStyle/>
          <a:p>
            <a:r>
              <a:rPr lang="en-US" sz="1400" dirty="0"/>
              <a:t>S.S. </a:t>
            </a:r>
            <a:r>
              <a:rPr lang="en-US" sz="1400" dirty="0" err="1"/>
              <a:t>Boswihi</a:t>
            </a:r>
            <a:r>
              <a:rPr lang="en-US" sz="1400" dirty="0"/>
              <a:t>, E.E. Udo / Current Medicine Research and Practice 8 (2018) 18–24</a:t>
            </a:r>
          </a:p>
        </p:txBody>
      </p:sp>
    </p:spTree>
    <p:extLst>
      <p:ext uri="{BB962C8B-B14F-4D97-AF65-F5344CB8AC3E}">
        <p14:creationId xmlns:p14="http://schemas.microsoft.com/office/powerpoint/2010/main" val="33128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bg1"/>
                </a:solidFill>
              </a:rPr>
              <a:t>CA – MRSA Definition</a:t>
            </a:r>
          </a:p>
        </p:txBody>
      </p:sp>
      <p:sp>
        <p:nvSpPr>
          <p:cNvPr id="3" name="Content Placeholder 2"/>
          <p:cNvSpPr>
            <a:spLocks noGrp="1"/>
          </p:cNvSpPr>
          <p:nvPr>
            <p:ph sz="quarter" idx="1"/>
          </p:nvPr>
        </p:nvSpPr>
        <p:spPr/>
        <p:txBody>
          <a:bodyPr>
            <a:normAutofit/>
          </a:bodyPr>
          <a:lstStyle/>
          <a:p>
            <a:pPr>
              <a:buClr>
                <a:schemeClr val="accent1"/>
              </a:buClr>
              <a:buFont typeface="Wingdings" panose="05000000000000000000" pitchFamily="2" charset="2"/>
              <a:buChar char="Ø"/>
            </a:pPr>
            <a:endParaRPr lang="en-US" dirty="0"/>
          </a:p>
          <a:p>
            <a:pPr>
              <a:buClr>
                <a:schemeClr val="accent1"/>
              </a:buClr>
              <a:buFont typeface="Wingdings" panose="05000000000000000000" pitchFamily="2" charset="2"/>
              <a:buChar char="Ø"/>
            </a:pPr>
            <a:r>
              <a:rPr lang="en-US" dirty="0"/>
              <a:t>No history of recent hospitalization, medical procedure, or indwelling device</a:t>
            </a:r>
          </a:p>
          <a:p>
            <a:pPr>
              <a:buClr>
                <a:schemeClr val="accent1"/>
              </a:buClr>
              <a:buFont typeface="Wingdings" panose="05000000000000000000" pitchFamily="2" charset="2"/>
              <a:buChar char="Ø"/>
            </a:pPr>
            <a:r>
              <a:rPr lang="en-US" dirty="0"/>
              <a:t>Typically skin and soft tissue infections (SSTIs)</a:t>
            </a:r>
          </a:p>
          <a:p>
            <a:pPr lvl="1">
              <a:buClr>
                <a:schemeClr val="accent1"/>
              </a:buClr>
              <a:buFont typeface="Wingdings" panose="05000000000000000000" pitchFamily="2" charset="2"/>
              <a:buChar char="Ø"/>
            </a:pPr>
            <a:r>
              <a:rPr lang="en-US" dirty="0"/>
              <a:t>~14% nationwide</a:t>
            </a:r>
          </a:p>
          <a:p>
            <a:pPr lvl="1">
              <a:buClr>
                <a:schemeClr val="accent1"/>
              </a:buClr>
              <a:buFont typeface="Wingdings" panose="05000000000000000000" pitchFamily="2" charset="2"/>
              <a:buChar char="Ø"/>
            </a:pPr>
            <a:r>
              <a:rPr lang="en-US" dirty="0"/>
              <a:t>Athletes, prisoners, military recruits</a:t>
            </a:r>
          </a:p>
          <a:p>
            <a:pPr lvl="1">
              <a:buClr>
                <a:schemeClr val="accent1"/>
              </a:buClr>
              <a:buFont typeface="Wingdings" panose="05000000000000000000" pitchFamily="2" charset="2"/>
              <a:buChar char="Ø"/>
            </a:pPr>
            <a:r>
              <a:rPr lang="en-US" dirty="0"/>
              <a:t>Military deployments</a:t>
            </a:r>
          </a:p>
          <a:p>
            <a:pPr>
              <a:buClr>
                <a:schemeClr val="accent1"/>
              </a:buClr>
              <a:buFont typeface="Wingdings" panose="05000000000000000000" pitchFamily="2" charset="2"/>
              <a:buChar char="Ø"/>
            </a:pPr>
            <a:r>
              <a:rPr lang="en-US" dirty="0"/>
              <a:t>Harder to tell CA and HA apart now</a:t>
            </a:r>
          </a:p>
          <a:p>
            <a:pPr lvl="1">
              <a:buClr>
                <a:schemeClr val="accent1"/>
              </a:buClr>
              <a:buFont typeface="Wingdings" panose="05000000000000000000" pitchFamily="2" charset="2"/>
              <a:buChar char="Ø"/>
            </a:pPr>
            <a:r>
              <a:rPr lang="en-US" dirty="0"/>
              <a:t>Clusters of isolates with multiple resistance to erythromycin, clindamycin, tetracycline, ciprofloxacin, and mupirocin</a:t>
            </a:r>
          </a:p>
          <a:p>
            <a:pPr>
              <a:buClr>
                <a:schemeClr val="accent1"/>
              </a:buClr>
              <a:buFont typeface="Wingdings" panose="05000000000000000000" pitchFamily="2" charset="2"/>
              <a:buChar char="Ø"/>
            </a:pPr>
            <a:endParaRPr lang="en-US" dirty="0"/>
          </a:p>
        </p:txBody>
      </p:sp>
      <p:sp>
        <p:nvSpPr>
          <p:cNvPr id="4" name="Rectangle 3"/>
          <p:cNvSpPr/>
          <p:nvPr/>
        </p:nvSpPr>
        <p:spPr>
          <a:xfrm>
            <a:off x="66067" y="6493503"/>
            <a:ext cx="10231901" cy="307777"/>
          </a:xfrm>
          <a:prstGeom prst="rect">
            <a:avLst/>
          </a:prstGeom>
        </p:spPr>
        <p:txBody>
          <a:bodyPr wrap="square">
            <a:spAutoFit/>
          </a:bodyPr>
          <a:lstStyle/>
          <a:p>
            <a:r>
              <a:rPr lang="en-US" sz="1400" dirty="0" err="1"/>
              <a:t>Klevens</a:t>
            </a:r>
            <a:r>
              <a:rPr lang="en-US" sz="1400" dirty="0"/>
              <a:t>, RM et al. JAMA. 2007;298(15):1763-1771; Diep et al Lancet 2006; Han et al J </a:t>
            </a:r>
            <a:r>
              <a:rPr lang="en-US" sz="1400" dirty="0" err="1"/>
              <a:t>Clin</a:t>
            </a:r>
            <a:r>
              <a:rPr lang="en-US" sz="1400" dirty="0"/>
              <a:t> Micro 2007.</a:t>
            </a:r>
          </a:p>
        </p:txBody>
      </p:sp>
    </p:spTree>
    <p:extLst>
      <p:ext uri="{BB962C8B-B14F-4D97-AF65-F5344CB8AC3E}">
        <p14:creationId xmlns:p14="http://schemas.microsoft.com/office/powerpoint/2010/main" val="294845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bg1"/>
                </a:solidFill>
              </a:rPr>
              <a:t>CA – MRSA </a:t>
            </a:r>
            <a:r>
              <a:rPr lang="en-US" sz="4800" dirty="0">
                <a:solidFill>
                  <a:schemeClr val="bg1"/>
                </a:solidFill>
              </a:rPr>
              <a:t>Infections caused </a:t>
            </a:r>
          </a:p>
        </p:txBody>
      </p:sp>
      <p:sp>
        <p:nvSpPr>
          <p:cNvPr id="3" name="Content Placeholder 2"/>
          <p:cNvSpPr>
            <a:spLocks noGrp="1"/>
          </p:cNvSpPr>
          <p:nvPr>
            <p:ph sz="quarter" idx="1"/>
          </p:nvPr>
        </p:nvSpPr>
        <p:spPr>
          <a:xfrm>
            <a:off x="676656" y="2011685"/>
            <a:ext cx="10753725" cy="4471007"/>
          </a:xfrm>
        </p:spPr>
        <p:txBody>
          <a:bodyPr>
            <a:normAutofit/>
          </a:bodyPr>
          <a:lstStyle/>
          <a:p>
            <a:pPr>
              <a:buClr>
                <a:schemeClr val="accent1"/>
              </a:buClr>
              <a:buFont typeface="Wingdings" panose="05000000000000000000" pitchFamily="2" charset="2"/>
              <a:buChar char="Ø"/>
            </a:pPr>
            <a:r>
              <a:rPr lang="en-US" dirty="0"/>
              <a:t>Mostly associated with Skin and soft tissue infections </a:t>
            </a:r>
          </a:p>
          <a:p>
            <a:pPr lvl="1">
              <a:buClr>
                <a:schemeClr val="accent1"/>
              </a:buClr>
              <a:buFont typeface="Wingdings" panose="05000000000000000000" pitchFamily="2" charset="2"/>
              <a:buChar char="Ø"/>
            </a:pPr>
            <a:r>
              <a:rPr lang="en-US" dirty="0"/>
              <a:t>Impetigo, cellulitis, folliculitis, boils</a:t>
            </a:r>
          </a:p>
          <a:p>
            <a:pPr>
              <a:buClr>
                <a:schemeClr val="accent1"/>
              </a:buClr>
              <a:buFont typeface="Wingdings" panose="05000000000000000000" pitchFamily="2" charset="2"/>
              <a:buChar char="Ø"/>
            </a:pPr>
            <a:endParaRPr lang="en-US" dirty="0"/>
          </a:p>
          <a:p>
            <a:pPr>
              <a:buClr>
                <a:schemeClr val="accent1"/>
              </a:buClr>
              <a:buFont typeface="Wingdings" panose="05000000000000000000" pitchFamily="2" charset="2"/>
              <a:buChar char="Ø"/>
            </a:pPr>
            <a:r>
              <a:rPr lang="en-US" dirty="0"/>
              <a:t>Some CA-MRSA strains have been reported to cause severe infections </a:t>
            </a:r>
          </a:p>
          <a:p>
            <a:pPr lvl="1">
              <a:buClr>
                <a:schemeClr val="accent1"/>
              </a:buClr>
              <a:buFont typeface="Wingdings" panose="05000000000000000000" pitchFamily="2" charset="2"/>
              <a:buChar char="Ø"/>
            </a:pPr>
            <a:r>
              <a:rPr lang="en-US" dirty="0"/>
              <a:t>Necrotizing fasciitis</a:t>
            </a:r>
          </a:p>
          <a:p>
            <a:pPr lvl="1">
              <a:buClr>
                <a:schemeClr val="accent1"/>
              </a:buClr>
              <a:buFont typeface="Wingdings" panose="05000000000000000000" pitchFamily="2" charset="2"/>
              <a:buChar char="Ø"/>
            </a:pPr>
            <a:r>
              <a:rPr lang="en-US" dirty="0"/>
              <a:t>post-influenza pneumonia</a:t>
            </a:r>
          </a:p>
          <a:p>
            <a:pPr lvl="1">
              <a:buClr>
                <a:schemeClr val="accent1"/>
              </a:buClr>
              <a:buFont typeface="Wingdings" panose="05000000000000000000" pitchFamily="2" charset="2"/>
              <a:buChar char="Ø"/>
            </a:pPr>
            <a:r>
              <a:rPr lang="en-US" dirty="0"/>
              <a:t>septic thrombophlebitis</a:t>
            </a:r>
          </a:p>
          <a:p>
            <a:pPr lvl="1">
              <a:buClr>
                <a:schemeClr val="accent1"/>
              </a:buClr>
              <a:buFont typeface="Wingdings" panose="05000000000000000000" pitchFamily="2" charset="2"/>
              <a:buChar char="Ø"/>
            </a:pPr>
            <a:r>
              <a:rPr lang="en-US" dirty="0"/>
              <a:t>septic arthritis</a:t>
            </a:r>
          </a:p>
          <a:p>
            <a:pPr lvl="1">
              <a:buClr>
                <a:schemeClr val="accent1"/>
              </a:buClr>
              <a:buFont typeface="Wingdings" panose="05000000000000000000" pitchFamily="2" charset="2"/>
              <a:buChar char="Ø"/>
            </a:pPr>
            <a:r>
              <a:rPr lang="en-US" dirty="0"/>
              <a:t>bacteremia</a:t>
            </a:r>
          </a:p>
        </p:txBody>
      </p:sp>
      <p:sp>
        <p:nvSpPr>
          <p:cNvPr id="4" name="Rectangle 3"/>
          <p:cNvSpPr/>
          <p:nvPr/>
        </p:nvSpPr>
        <p:spPr>
          <a:xfrm>
            <a:off x="72785" y="6504134"/>
            <a:ext cx="6096000" cy="307777"/>
          </a:xfrm>
          <a:prstGeom prst="rect">
            <a:avLst/>
          </a:prstGeom>
        </p:spPr>
        <p:txBody>
          <a:bodyPr>
            <a:spAutoFit/>
          </a:bodyPr>
          <a:lstStyle/>
          <a:p>
            <a:r>
              <a:rPr lang="en-US" sz="1400" dirty="0"/>
              <a:t>S.S. </a:t>
            </a:r>
            <a:r>
              <a:rPr lang="en-US" sz="1400" dirty="0" err="1"/>
              <a:t>Boswihi</a:t>
            </a:r>
            <a:r>
              <a:rPr lang="en-US" sz="1400" dirty="0"/>
              <a:t>, E.E. Udo / Current Medicine Research and Practice 8 (2018) 18–24</a:t>
            </a:r>
          </a:p>
        </p:txBody>
      </p:sp>
    </p:spTree>
    <p:extLst>
      <p:ext uri="{BB962C8B-B14F-4D97-AF65-F5344CB8AC3E}">
        <p14:creationId xmlns:p14="http://schemas.microsoft.com/office/powerpoint/2010/main" val="164041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bg1"/>
                </a:solidFill>
              </a:rPr>
              <a:t>CA – MRSA Genetics of resistance</a:t>
            </a:r>
            <a:endParaRPr lang="en-US" sz="4800" dirty="0">
              <a:solidFill>
                <a:schemeClr val="bg1"/>
              </a:solidFill>
            </a:endParaRPr>
          </a:p>
        </p:txBody>
      </p:sp>
      <p:sp>
        <p:nvSpPr>
          <p:cNvPr id="3" name="Content Placeholder 2"/>
          <p:cNvSpPr>
            <a:spLocks noGrp="1"/>
          </p:cNvSpPr>
          <p:nvPr>
            <p:ph sz="quarter" idx="1"/>
          </p:nvPr>
        </p:nvSpPr>
        <p:spPr>
          <a:xfrm>
            <a:off x="676656" y="2011685"/>
            <a:ext cx="10753725" cy="4471007"/>
          </a:xfrm>
        </p:spPr>
        <p:txBody>
          <a:bodyPr>
            <a:normAutofit/>
          </a:bodyPr>
          <a:lstStyle/>
          <a:p>
            <a:pPr>
              <a:buClr>
                <a:schemeClr val="accent1"/>
              </a:buClr>
              <a:buFont typeface="Wingdings" panose="05000000000000000000" pitchFamily="2" charset="2"/>
              <a:buChar char="Ø"/>
            </a:pPr>
            <a:r>
              <a:rPr lang="en-US" dirty="0"/>
              <a:t>Usually susceptible to non-beta lactam antibiotics carry smaller-sized </a:t>
            </a:r>
            <a:r>
              <a:rPr lang="en-US" dirty="0" err="1"/>
              <a:t>SCCmec</a:t>
            </a:r>
            <a:r>
              <a:rPr lang="en-US" dirty="0"/>
              <a:t> types IV, V and VI.</a:t>
            </a:r>
          </a:p>
          <a:p>
            <a:pPr>
              <a:buClr>
                <a:schemeClr val="accent1"/>
              </a:buClr>
              <a:buFont typeface="Wingdings" panose="05000000000000000000" pitchFamily="2" charset="2"/>
              <a:buChar char="Ø"/>
            </a:pPr>
            <a:endParaRPr lang="en-US" dirty="0"/>
          </a:p>
          <a:p>
            <a:pPr>
              <a:buClr>
                <a:schemeClr val="accent1"/>
              </a:buClr>
              <a:buFont typeface="Wingdings" panose="05000000000000000000" pitchFamily="2" charset="2"/>
              <a:buChar char="Ø"/>
            </a:pPr>
            <a:r>
              <a:rPr lang="en-US" dirty="0"/>
              <a:t>In addition, CA-MRSA strains often express lower levels of resistance to oxacillin (MIC; 8–32 mg/L)</a:t>
            </a:r>
          </a:p>
          <a:p>
            <a:pPr>
              <a:buClr>
                <a:schemeClr val="accent1"/>
              </a:buClr>
              <a:buFont typeface="Wingdings" panose="05000000000000000000" pitchFamily="2" charset="2"/>
              <a:buChar char="Ø"/>
            </a:pPr>
            <a:endParaRPr lang="en-US" dirty="0"/>
          </a:p>
          <a:p>
            <a:pPr>
              <a:buClr>
                <a:schemeClr val="accent1"/>
              </a:buClr>
              <a:buFont typeface="Wingdings" panose="05000000000000000000" pitchFamily="2" charset="2"/>
              <a:buChar char="Ø"/>
            </a:pPr>
            <a:r>
              <a:rPr lang="en-US" dirty="0"/>
              <a:t>Multiply faster than HA-MRSA strains with significantly shorter doubling times  </a:t>
            </a:r>
          </a:p>
          <a:p>
            <a:pPr lvl="1">
              <a:buClr>
                <a:schemeClr val="accent1"/>
              </a:buClr>
              <a:buFont typeface="Wingdings" panose="05000000000000000000" pitchFamily="2" charset="2"/>
              <a:buChar char="Ø"/>
            </a:pPr>
            <a:r>
              <a:rPr lang="en-US" dirty="0"/>
              <a:t>May help CA-MRSA achieve successful colonization by enabling it to out compete commensal bacterial flora</a:t>
            </a:r>
          </a:p>
        </p:txBody>
      </p:sp>
      <p:sp>
        <p:nvSpPr>
          <p:cNvPr id="4" name="Rectangle 3"/>
          <p:cNvSpPr/>
          <p:nvPr/>
        </p:nvSpPr>
        <p:spPr>
          <a:xfrm>
            <a:off x="72785" y="6504134"/>
            <a:ext cx="6096000" cy="307777"/>
          </a:xfrm>
          <a:prstGeom prst="rect">
            <a:avLst/>
          </a:prstGeom>
        </p:spPr>
        <p:txBody>
          <a:bodyPr>
            <a:spAutoFit/>
          </a:bodyPr>
          <a:lstStyle/>
          <a:p>
            <a:r>
              <a:rPr lang="en-US" sz="1400" dirty="0"/>
              <a:t>S.S. </a:t>
            </a:r>
            <a:r>
              <a:rPr lang="en-US" sz="1400" dirty="0" err="1"/>
              <a:t>Boswihi</a:t>
            </a:r>
            <a:r>
              <a:rPr lang="en-US" sz="1400" dirty="0"/>
              <a:t>, E.E. Udo / Current Medicine Research and Practice 8 (2018) 18–24</a:t>
            </a:r>
          </a:p>
        </p:txBody>
      </p:sp>
    </p:spTree>
    <p:extLst>
      <p:ext uri="{BB962C8B-B14F-4D97-AF65-F5344CB8AC3E}">
        <p14:creationId xmlns:p14="http://schemas.microsoft.com/office/powerpoint/2010/main" val="227118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800" b="1" dirty="0">
                <a:solidFill>
                  <a:schemeClr val="bg1"/>
                </a:solidFill>
              </a:rPr>
              <a:t>HA – MRSA CA - MRSA</a:t>
            </a:r>
            <a:endParaRPr lang="en-US" sz="4800" b="1" dirty="0">
              <a:solidFill>
                <a:schemeClr val="bg1"/>
              </a:solidFill>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371845" y="2157731"/>
            <a:ext cx="9343531" cy="4028862"/>
          </a:xfrm>
          <a:prstGeom prst="rect">
            <a:avLst/>
          </a:prstGeom>
          <a:noFill/>
          <a:ln/>
        </p:spPr>
      </p:pic>
    </p:spTree>
    <p:extLst>
      <p:ext uri="{BB962C8B-B14F-4D97-AF65-F5344CB8AC3E}">
        <p14:creationId xmlns:p14="http://schemas.microsoft.com/office/powerpoint/2010/main" val="80258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8" y="1714501"/>
            <a:ext cx="9143999" cy="4831442"/>
          </a:xfrm>
          <a:prstGeom prst="rect">
            <a:avLst/>
          </a:prstGeom>
          <a:blipFill>
            <a:blip r:embed="rId3" cstate="print"/>
            <a:stretch>
              <a:fillRect/>
            </a:stretch>
          </a:blipFill>
        </p:spPr>
        <p:txBody>
          <a:bodyPr wrap="square" lIns="0" tIns="0" rIns="0" bIns="0" rtlCol="0"/>
          <a:lstStyle/>
          <a:p>
            <a:endParaRPr sz="1350" dirty="0"/>
          </a:p>
        </p:txBody>
      </p:sp>
      <p:sp>
        <p:nvSpPr>
          <p:cNvPr id="5" name="TextBox 4"/>
          <p:cNvSpPr txBox="1"/>
          <p:nvPr/>
        </p:nvSpPr>
        <p:spPr>
          <a:xfrm>
            <a:off x="1005840" y="275774"/>
            <a:ext cx="10786110" cy="1323439"/>
          </a:xfrm>
          <a:prstGeom prst="rect">
            <a:avLst/>
          </a:prstGeom>
          <a:noFill/>
        </p:spPr>
        <p:txBody>
          <a:bodyPr wrap="square" rtlCol="0">
            <a:spAutoFit/>
          </a:bodyPr>
          <a:lstStyle/>
          <a:p>
            <a:pPr algn="just"/>
            <a:endParaRPr lang="en-US" sz="4000" b="1" dirty="0"/>
          </a:p>
          <a:p>
            <a:pPr algn="just"/>
            <a:r>
              <a:rPr lang="en-US" sz="4000" b="1" dirty="0"/>
              <a:t>Timeline of Antibiotic Introduction &amp; Resistance</a:t>
            </a:r>
            <a:endParaRPr lang="en-IN" sz="4000" b="1" dirty="0"/>
          </a:p>
        </p:txBody>
      </p:sp>
    </p:spTree>
    <p:extLst>
      <p:ext uri="{BB962C8B-B14F-4D97-AF65-F5344CB8AC3E}">
        <p14:creationId xmlns:p14="http://schemas.microsoft.com/office/powerpoint/2010/main" val="802055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800" b="1" dirty="0">
                <a:solidFill>
                  <a:schemeClr val="bg1"/>
                </a:solidFill>
              </a:rPr>
              <a:t>HA – MRSA CA - MRSA</a:t>
            </a:r>
            <a:endParaRPr lang="en-US" sz="4800" b="1" dirty="0">
              <a:solidFill>
                <a:schemeClr val="bg1"/>
              </a:solidFill>
            </a:endParaRPr>
          </a:p>
        </p:txBody>
      </p:sp>
      <p:graphicFrame>
        <p:nvGraphicFramePr>
          <p:cNvPr id="6" name="Object 3"/>
          <p:cNvGraphicFramePr>
            <a:graphicFrameLocks noChangeAspect="1"/>
          </p:cNvGraphicFramePr>
          <p:nvPr/>
        </p:nvGraphicFramePr>
        <p:xfrm>
          <a:off x="2321169" y="2083526"/>
          <a:ext cx="7680960" cy="3515613"/>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54592" y="6488631"/>
            <a:ext cx="2719142" cy="307777"/>
          </a:xfrm>
          <a:prstGeom prst="rect">
            <a:avLst/>
          </a:prstGeom>
        </p:spPr>
        <p:txBody>
          <a:bodyPr wrap="none">
            <a:spAutoFit/>
          </a:bodyPr>
          <a:lstStyle/>
          <a:p>
            <a:r>
              <a:rPr lang="da-DK" sz="1400" dirty="0"/>
              <a:t>Klevens et al JAMA 2007;298:1763-71</a:t>
            </a:r>
          </a:p>
        </p:txBody>
      </p:sp>
      <p:sp>
        <p:nvSpPr>
          <p:cNvPr id="4" name="Rectangle 3"/>
          <p:cNvSpPr/>
          <p:nvPr/>
        </p:nvSpPr>
        <p:spPr>
          <a:xfrm>
            <a:off x="2523427" y="5368318"/>
            <a:ext cx="7806945" cy="461665"/>
          </a:xfrm>
          <a:prstGeom prst="rect">
            <a:avLst/>
          </a:prstGeom>
        </p:spPr>
        <p:txBody>
          <a:bodyPr wrap="none">
            <a:spAutoFit/>
          </a:bodyPr>
          <a:lstStyle/>
          <a:p>
            <a:r>
              <a:rPr lang="en-US" sz="2400" b="1" dirty="0"/>
              <a:t>Most Invasive MRSA Infections Are Healthcare-Associated</a:t>
            </a:r>
            <a:endParaRPr lang="en-US" sz="2400" dirty="0"/>
          </a:p>
        </p:txBody>
      </p:sp>
    </p:spTree>
    <p:extLst>
      <p:ext uri="{BB962C8B-B14F-4D97-AF65-F5344CB8AC3E}">
        <p14:creationId xmlns:p14="http://schemas.microsoft.com/office/powerpoint/2010/main" val="322054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bg1"/>
                </a:solidFill>
              </a:rPr>
              <a:t>LA – MRSA </a:t>
            </a:r>
            <a:r>
              <a:rPr lang="en-US" sz="4800" dirty="0">
                <a:solidFill>
                  <a:schemeClr val="bg1"/>
                </a:solidFill>
              </a:rPr>
              <a:t>Definition</a:t>
            </a:r>
          </a:p>
        </p:txBody>
      </p:sp>
      <p:sp>
        <p:nvSpPr>
          <p:cNvPr id="3" name="Content Placeholder 2"/>
          <p:cNvSpPr>
            <a:spLocks noGrp="1"/>
          </p:cNvSpPr>
          <p:nvPr>
            <p:ph sz="quarter" idx="1"/>
          </p:nvPr>
        </p:nvSpPr>
        <p:spPr>
          <a:xfrm>
            <a:off x="676656" y="2011685"/>
            <a:ext cx="10753725" cy="4471007"/>
          </a:xfrm>
        </p:spPr>
        <p:txBody>
          <a:bodyPr>
            <a:normAutofit/>
          </a:bodyPr>
          <a:lstStyle/>
          <a:p>
            <a:pPr>
              <a:buClr>
                <a:schemeClr val="accent1"/>
              </a:buClr>
              <a:buFont typeface="Wingdings" panose="05000000000000000000" pitchFamily="2" charset="2"/>
              <a:buChar char="Ø"/>
            </a:pPr>
            <a:endParaRPr lang="en-US" dirty="0"/>
          </a:p>
          <a:p>
            <a:pPr>
              <a:buClr>
                <a:schemeClr val="accent1"/>
              </a:buClr>
              <a:buFont typeface="Wingdings" panose="05000000000000000000" pitchFamily="2" charset="2"/>
              <a:buChar char="Ø"/>
            </a:pPr>
            <a:r>
              <a:rPr lang="en-US" dirty="0"/>
              <a:t>Staph. </a:t>
            </a:r>
            <a:r>
              <a:rPr lang="en-US" dirty="0" err="1"/>
              <a:t>aureusis</a:t>
            </a:r>
            <a:r>
              <a:rPr lang="en-US" dirty="0"/>
              <a:t> is also an important cause of infections in live stock resulting in economic losses in the food industry</a:t>
            </a:r>
          </a:p>
          <a:p>
            <a:pPr>
              <a:buClr>
                <a:schemeClr val="accent1"/>
              </a:buClr>
              <a:buFont typeface="Wingdings" panose="05000000000000000000" pitchFamily="2" charset="2"/>
              <a:buChar char="Ø"/>
            </a:pPr>
            <a:r>
              <a:rPr lang="en-US" dirty="0"/>
              <a:t>LA-MRSA strains were initially </a:t>
            </a:r>
            <a:r>
              <a:rPr lang="en-US" dirty="0" err="1"/>
              <a:t>identifiedand</a:t>
            </a:r>
            <a:r>
              <a:rPr lang="en-US" dirty="0"/>
              <a:t> further molecular typing revealed a new lineage of MRSA that belonged to clonal complex 398 (CC398).</a:t>
            </a:r>
          </a:p>
          <a:p>
            <a:pPr>
              <a:buClr>
                <a:schemeClr val="accent1"/>
              </a:buClr>
              <a:buFont typeface="Wingdings" panose="05000000000000000000" pitchFamily="2" charset="2"/>
              <a:buChar char="Ø"/>
            </a:pPr>
            <a:r>
              <a:rPr lang="en-US" dirty="0"/>
              <a:t>Appeared in human patients in contact with infected or colonized animals.</a:t>
            </a:r>
          </a:p>
          <a:p>
            <a:pPr>
              <a:buClr>
                <a:schemeClr val="accent1"/>
              </a:buClr>
              <a:buFont typeface="Wingdings" panose="05000000000000000000" pitchFamily="2" charset="2"/>
              <a:buChar char="Ø"/>
            </a:pPr>
            <a:r>
              <a:rPr lang="en-US" dirty="0"/>
              <a:t>Other LA-MRSA lineages reported in humans include ST9, ST97 and ST433.</a:t>
            </a:r>
          </a:p>
        </p:txBody>
      </p:sp>
      <p:sp>
        <p:nvSpPr>
          <p:cNvPr id="4" name="Rectangle 3"/>
          <p:cNvSpPr/>
          <p:nvPr/>
        </p:nvSpPr>
        <p:spPr>
          <a:xfrm>
            <a:off x="72785" y="6504134"/>
            <a:ext cx="6096000" cy="307777"/>
          </a:xfrm>
          <a:prstGeom prst="rect">
            <a:avLst/>
          </a:prstGeom>
        </p:spPr>
        <p:txBody>
          <a:bodyPr>
            <a:spAutoFit/>
          </a:bodyPr>
          <a:lstStyle/>
          <a:p>
            <a:r>
              <a:rPr lang="en-US" sz="1400" dirty="0"/>
              <a:t>S.S. </a:t>
            </a:r>
            <a:r>
              <a:rPr lang="en-US" sz="1400" dirty="0" err="1"/>
              <a:t>Boswihi</a:t>
            </a:r>
            <a:r>
              <a:rPr lang="en-US" sz="1400" dirty="0"/>
              <a:t>, E.E. Udo / Current Medicine Research and Practice 8 (2018) 18–24</a:t>
            </a:r>
          </a:p>
        </p:txBody>
      </p:sp>
    </p:spTree>
    <p:extLst>
      <p:ext uri="{BB962C8B-B14F-4D97-AF65-F5344CB8AC3E}">
        <p14:creationId xmlns:p14="http://schemas.microsoft.com/office/powerpoint/2010/main" val="341595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bg1"/>
                </a:solidFill>
              </a:rPr>
              <a:t>LA – MRSA </a:t>
            </a:r>
            <a:r>
              <a:rPr lang="en-US" sz="4800" dirty="0">
                <a:solidFill>
                  <a:schemeClr val="bg1"/>
                </a:solidFill>
              </a:rPr>
              <a:t>Infections caused </a:t>
            </a:r>
          </a:p>
        </p:txBody>
      </p:sp>
      <p:sp>
        <p:nvSpPr>
          <p:cNvPr id="3" name="Content Placeholder 2"/>
          <p:cNvSpPr>
            <a:spLocks noGrp="1"/>
          </p:cNvSpPr>
          <p:nvPr>
            <p:ph sz="quarter" idx="1"/>
          </p:nvPr>
        </p:nvSpPr>
        <p:spPr>
          <a:xfrm>
            <a:off x="676656" y="2011685"/>
            <a:ext cx="10753725" cy="4471007"/>
          </a:xfrm>
        </p:spPr>
        <p:txBody>
          <a:bodyPr>
            <a:normAutofit/>
          </a:bodyPr>
          <a:lstStyle/>
          <a:p>
            <a:pPr>
              <a:buClr>
                <a:schemeClr val="accent1"/>
              </a:buClr>
              <a:buFont typeface="Wingdings" panose="05000000000000000000" pitchFamily="2" charset="2"/>
              <a:buChar char="Ø"/>
            </a:pPr>
            <a:endParaRPr lang="en-US" dirty="0"/>
          </a:p>
          <a:p>
            <a:pPr>
              <a:buClr>
                <a:schemeClr val="accent1"/>
              </a:buClr>
              <a:buFont typeface="Wingdings" panose="05000000000000000000" pitchFamily="2" charset="2"/>
              <a:buChar char="Ø"/>
            </a:pPr>
            <a:r>
              <a:rPr lang="en-US" dirty="0"/>
              <a:t>LA-MRSA has also caused invasive infections in humans including </a:t>
            </a:r>
          </a:p>
          <a:p>
            <a:pPr lvl="1">
              <a:buClr>
                <a:schemeClr val="accent1"/>
              </a:buClr>
              <a:buFont typeface="Wingdings" panose="05000000000000000000" pitchFamily="2" charset="2"/>
              <a:buChar char="Ø"/>
            </a:pPr>
            <a:r>
              <a:rPr lang="en-US" dirty="0"/>
              <a:t>endocarditis</a:t>
            </a:r>
          </a:p>
          <a:p>
            <a:pPr lvl="1">
              <a:buClr>
                <a:schemeClr val="accent1"/>
              </a:buClr>
              <a:buFont typeface="Wingdings" panose="05000000000000000000" pitchFamily="2" charset="2"/>
              <a:buChar char="Ø"/>
            </a:pPr>
            <a:r>
              <a:rPr lang="en-US" dirty="0"/>
              <a:t>osteomyelitis</a:t>
            </a:r>
          </a:p>
          <a:p>
            <a:pPr lvl="1">
              <a:buClr>
                <a:schemeClr val="accent1"/>
              </a:buClr>
              <a:buFont typeface="Wingdings" panose="05000000000000000000" pitchFamily="2" charset="2"/>
              <a:buChar char="Ø"/>
            </a:pPr>
            <a:r>
              <a:rPr lang="en-US" dirty="0"/>
              <a:t>ventilator-associated pneumonia</a:t>
            </a:r>
          </a:p>
        </p:txBody>
      </p:sp>
      <p:sp>
        <p:nvSpPr>
          <p:cNvPr id="4" name="Rectangle 3"/>
          <p:cNvSpPr/>
          <p:nvPr/>
        </p:nvSpPr>
        <p:spPr>
          <a:xfrm>
            <a:off x="72785" y="6504134"/>
            <a:ext cx="6096000" cy="307777"/>
          </a:xfrm>
          <a:prstGeom prst="rect">
            <a:avLst/>
          </a:prstGeom>
        </p:spPr>
        <p:txBody>
          <a:bodyPr>
            <a:spAutoFit/>
          </a:bodyPr>
          <a:lstStyle/>
          <a:p>
            <a:r>
              <a:rPr lang="en-US" sz="1400" dirty="0"/>
              <a:t>S.S. </a:t>
            </a:r>
            <a:r>
              <a:rPr lang="en-US" sz="1400" dirty="0" err="1"/>
              <a:t>Boswihi</a:t>
            </a:r>
            <a:r>
              <a:rPr lang="en-US" sz="1400" dirty="0"/>
              <a:t>, E.E. Udo / Current Medicine Research and Practice 8 (2018) 18–24</a:t>
            </a:r>
          </a:p>
        </p:txBody>
      </p:sp>
    </p:spTree>
    <p:extLst>
      <p:ext uri="{BB962C8B-B14F-4D97-AF65-F5344CB8AC3E}">
        <p14:creationId xmlns:p14="http://schemas.microsoft.com/office/powerpoint/2010/main" val="149767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solidFill>
                  <a:schemeClr val="bg1"/>
                </a:solidFill>
              </a:rPr>
              <a:t>Global distribution Epidemic MRSA clones</a:t>
            </a:r>
          </a:p>
        </p:txBody>
      </p:sp>
      <p:pic>
        <p:nvPicPr>
          <p:cNvPr id="4" name="Picture 3"/>
          <p:cNvPicPr>
            <a:picLocks noChangeAspect="1"/>
          </p:cNvPicPr>
          <p:nvPr/>
        </p:nvPicPr>
        <p:blipFill>
          <a:blip r:embed="rId2"/>
          <a:stretch>
            <a:fillRect/>
          </a:stretch>
        </p:blipFill>
        <p:spPr>
          <a:xfrm>
            <a:off x="0" y="2011680"/>
            <a:ext cx="12192000" cy="4454923"/>
          </a:xfrm>
          <a:prstGeom prst="rect">
            <a:avLst/>
          </a:prstGeom>
        </p:spPr>
      </p:pic>
      <p:sp>
        <p:nvSpPr>
          <p:cNvPr id="7" name="Rectangle 6"/>
          <p:cNvSpPr/>
          <p:nvPr/>
        </p:nvSpPr>
        <p:spPr>
          <a:xfrm>
            <a:off x="72785" y="6504134"/>
            <a:ext cx="6096000" cy="307777"/>
          </a:xfrm>
          <a:prstGeom prst="rect">
            <a:avLst/>
          </a:prstGeom>
        </p:spPr>
        <p:txBody>
          <a:bodyPr>
            <a:spAutoFit/>
          </a:bodyPr>
          <a:lstStyle/>
          <a:p>
            <a:r>
              <a:rPr lang="en-US" sz="1400" dirty="0"/>
              <a:t>S.S. </a:t>
            </a:r>
            <a:r>
              <a:rPr lang="en-US" sz="1400" dirty="0" err="1"/>
              <a:t>Boswihi</a:t>
            </a:r>
            <a:r>
              <a:rPr lang="en-US" sz="1400" dirty="0"/>
              <a:t>, E.E. Udo / Current Medicine Research and Practice 8 (2018) 18–24</a:t>
            </a:r>
          </a:p>
        </p:txBody>
      </p:sp>
    </p:spTree>
    <p:extLst>
      <p:ext uri="{BB962C8B-B14F-4D97-AF65-F5344CB8AC3E}">
        <p14:creationId xmlns:p14="http://schemas.microsoft.com/office/powerpoint/2010/main" val="131122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609600" y="808036"/>
            <a:ext cx="10972800" cy="612778"/>
          </a:xfrm>
        </p:spPr>
        <p:txBody>
          <a:bodyPr>
            <a:normAutofit fontScale="90000"/>
          </a:bodyPr>
          <a:lstStyle/>
          <a:p>
            <a:pPr algn="ctr"/>
            <a:br>
              <a:rPr lang="en-US" sz="3200" b="1" dirty="0">
                <a:solidFill>
                  <a:schemeClr val="bg1"/>
                </a:solidFill>
              </a:rPr>
            </a:br>
            <a:br>
              <a:rPr lang="en-US" sz="3200" b="1" dirty="0">
                <a:solidFill>
                  <a:schemeClr val="bg1"/>
                </a:solidFill>
              </a:rPr>
            </a:br>
            <a:br>
              <a:rPr lang="en-US" sz="3200" b="1" dirty="0">
                <a:solidFill>
                  <a:schemeClr val="bg1"/>
                </a:solidFill>
              </a:rPr>
            </a:br>
            <a:r>
              <a:rPr lang="en-US" sz="3200" b="1" dirty="0">
                <a:solidFill>
                  <a:schemeClr val="bg1"/>
                </a:solidFill>
              </a:rPr>
              <a:t>VIRULENCE DETERMINANTS </a:t>
            </a:r>
            <a:endParaRPr lang="en-US" sz="3200" b="1" i="1" dirty="0">
              <a:solidFill>
                <a:schemeClr val="bg1"/>
              </a:solidFill>
            </a:endParaRPr>
          </a:p>
        </p:txBody>
      </p:sp>
      <p:pic>
        <p:nvPicPr>
          <p:cNvPr id="271364" name="Picture 4" descr="virulence"/>
          <p:cNvPicPr>
            <a:picLocks noChangeAspect="1" noChangeArrowheads="1"/>
          </p:cNvPicPr>
          <p:nvPr/>
        </p:nvPicPr>
        <p:blipFill>
          <a:blip r:embed="rId3" cstate="print"/>
          <a:srcRect/>
          <a:stretch>
            <a:fillRect/>
          </a:stretch>
        </p:blipFill>
        <p:spPr bwMode="auto">
          <a:xfrm>
            <a:off x="711200" y="1818492"/>
            <a:ext cx="10566400" cy="4629150"/>
          </a:xfrm>
          <a:prstGeom prst="rect">
            <a:avLst/>
          </a:prstGeom>
          <a:noFill/>
        </p:spPr>
      </p:pic>
      <p:sp>
        <p:nvSpPr>
          <p:cNvPr id="3" name="TextBox 2">
            <a:extLst>
              <a:ext uri="{FF2B5EF4-FFF2-40B4-BE49-F238E27FC236}">
                <a16:creationId xmlns:a16="http://schemas.microsoft.com/office/drawing/2014/main" id="{2E21B4F2-91CB-6597-E4A9-73DF3737313D}"/>
              </a:ext>
            </a:extLst>
          </p:cNvPr>
          <p:cNvSpPr txBox="1"/>
          <p:nvPr/>
        </p:nvSpPr>
        <p:spPr>
          <a:xfrm>
            <a:off x="3733800" y="3982998"/>
            <a:ext cx="5410200" cy="2862322"/>
          </a:xfrm>
          <a:prstGeom prst="rect">
            <a:avLst/>
          </a:prstGeom>
          <a:noFill/>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http://textbookofbacteriology.net/staph.html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943" y="-507999"/>
            <a:ext cx="11771087" cy="2844800"/>
          </a:xfrm>
        </p:spPr>
        <p:txBody>
          <a:bodyPr>
            <a:normAutofit fontScale="90000"/>
          </a:bodyPr>
          <a:lstStyle/>
          <a:p>
            <a:br>
              <a:rPr lang="en-US" sz="4800" b="1" dirty="0">
                <a:solidFill>
                  <a:schemeClr val="tx1"/>
                </a:solidFill>
              </a:rPr>
            </a:br>
            <a:br>
              <a:rPr lang="en-US" sz="4800" b="1" dirty="0">
                <a:solidFill>
                  <a:schemeClr val="tx1"/>
                </a:solidFill>
              </a:rPr>
            </a:br>
            <a:br>
              <a:rPr lang="en-US" sz="4800" b="1" dirty="0">
                <a:solidFill>
                  <a:schemeClr val="tx1"/>
                </a:solidFill>
              </a:rPr>
            </a:br>
            <a:br>
              <a:rPr lang="en-US" sz="4800" b="1" dirty="0">
                <a:solidFill>
                  <a:schemeClr val="tx1"/>
                </a:solidFill>
              </a:rPr>
            </a:br>
            <a:br>
              <a:rPr lang="en-US" sz="4800" b="1" dirty="0">
                <a:solidFill>
                  <a:schemeClr val="tx1"/>
                </a:solidFill>
              </a:rPr>
            </a:br>
            <a:br>
              <a:rPr lang="en-US" sz="4800" b="1" dirty="0">
                <a:solidFill>
                  <a:schemeClr val="tx1"/>
                </a:solidFill>
              </a:rPr>
            </a:br>
            <a:br>
              <a:rPr lang="en-US" sz="4800" b="1" dirty="0">
                <a:solidFill>
                  <a:schemeClr val="tx1"/>
                </a:solidFill>
              </a:rPr>
            </a:br>
            <a:br>
              <a:rPr lang="en-US" sz="4800" b="1" dirty="0">
                <a:solidFill>
                  <a:schemeClr val="tx1"/>
                </a:solidFill>
              </a:rPr>
            </a:br>
            <a:br>
              <a:rPr lang="en-US" sz="4800" b="1" dirty="0">
                <a:solidFill>
                  <a:schemeClr val="tx1"/>
                </a:solidFill>
              </a:rPr>
            </a:br>
            <a:br>
              <a:rPr lang="en-US" sz="4800" b="1" dirty="0">
                <a:solidFill>
                  <a:schemeClr val="tx1"/>
                </a:solidFill>
              </a:rPr>
            </a:br>
            <a:br>
              <a:rPr lang="en-US" sz="4800" b="1" dirty="0">
                <a:solidFill>
                  <a:schemeClr val="tx1"/>
                </a:solidFill>
              </a:rPr>
            </a:br>
            <a:r>
              <a:rPr lang="en-US" sz="4800" b="1" dirty="0">
                <a:solidFill>
                  <a:schemeClr val="tx1"/>
                </a:solidFill>
              </a:rPr>
              <a:t>Panton Valentine-</a:t>
            </a:r>
            <a:r>
              <a:rPr lang="en-US" sz="4800" b="1" dirty="0" err="1">
                <a:solidFill>
                  <a:schemeClr val="tx1"/>
                </a:solidFill>
              </a:rPr>
              <a:t>leucocidin</a:t>
            </a:r>
            <a:r>
              <a:rPr lang="en-US" sz="4800" b="1" dirty="0">
                <a:solidFill>
                  <a:schemeClr val="tx1"/>
                </a:solidFill>
              </a:rPr>
              <a:t> (PVL)</a:t>
            </a:r>
            <a:br>
              <a:rPr lang="en-US" sz="4800" b="1" dirty="0">
                <a:solidFill>
                  <a:schemeClr val="tx1"/>
                </a:solidFill>
              </a:rPr>
            </a:br>
            <a:endParaRPr lang="en-US" sz="4800" b="1" dirty="0">
              <a:solidFill>
                <a:schemeClr val="tx1"/>
              </a:solidFill>
            </a:endParaRPr>
          </a:p>
        </p:txBody>
      </p:sp>
      <p:sp>
        <p:nvSpPr>
          <p:cNvPr id="3" name="Content Placeholder 2"/>
          <p:cNvSpPr>
            <a:spLocks noGrp="1"/>
          </p:cNvSpPr>
          <p:nvPr>
            <p:ph sz="quarter" idx="1"/>
          </p:nvPr>
        </p:nvSpPr>
        <p:spPr>
          <a:xfrm>
            <a:off x="338667" y="1973945"/>
            <a:ext cx="11548533" cy="4268813"/>
          </a:xfrm>
        </p:spPr>
        <p:txBody>
          <a:bodyPr>
            <a:noAutofit/>
          </a:bodyPr>
          <a:lstStyle/>
          <a:p>
            <a:r>
              <a:rPr lang="en-IN" sz="1400" dirty="0">
                <a:latin typeface="Calibri" pitchFamily="34" charset="0"/>
                <a:cs typeface="Calibri" pitchFamily="34" charset="0"/>
              </a:rPr>
              <a:t>A </a:t>
            </a:r>
            <a:r>
              <a:rPr lang="en-IN" sz="1400" dirty="0" err="1">
                <a:latin typeface="Calibri" pitchFamily="34" charset="0"/>
                <a:cs typeface="Calibri" pitchFamily="34" charset="0"/>
              </a:rPr>
              <a:t>synergohymenotropic</a:t>
            </a:r>
            <a:r>
              <a:rPr lang="en-IN" sz="1400" dirty="0">
                <a:latin typeface="Calibri" pitchFamily="34" charset="0"/>
                <a:cs typeface="Calibri" pitchFamily="34" charset="0"/>
              </a:rPr>
              <a:t> toxin</a:t>
            </a:r>
          </a:p>
          <a:p>
            <a:endParaRPr lang="en-IN" sz="1400" dirty="0">
              <a:latin typeface="Calibri" pitchFamily="34" charset="0"/>
              <a:cs typeface="Calibri" pitchFamily="34" charset="0"/>
            </a:endParaRPr>
          </a:p>
          <a:p>
            <a:r>
              <a:rPr lang="en-IN" sz="1400" dirty="0">
                <a:latin typeface="Calibri" pitchFamily="34" charset="0"/>
                <a:cs typeface="Calibri" pitchFamily="34" charset="0"/>
              </a:rPr>
              <a:t>Combination of two proteins that act synergistically (</a:t>
            </a:r>
            <a:r>
              <a:rPr lang="en-IN" sz="1400" dirty="0" err="1">
                <a:latin typeface="Calibri" pitchFamily="34" charset="0"/>
                <a:cs typeface="Calibri" pitchFamily="34" charset="0"/>
              </a:rPr>
              <a:t>Luk</a:t>
            </a:r>
            <a:r>
              <a:rPr lang="en-IN" sz="1400" dirty="0">
                <a:latin typeface="Calibri" pitchFamily="34" charset="0"/>
                <a:cs typeface="Calibri" pitchFamily="34" charset="0"/>
              </a:rPr>
              <a:t> S and F)</a:t>
            </a:r>
          </a:p>
          <a:p>
            <a:endParaRPr lang="en-IN" sz="1400" dirty="0">
              <a:latin typeface="Calibri" pitchFamily="34" charset="0"/>
              <a:cs typeface="Calibri" pitchFamily="34" charset="0"/>
            </a:endParaRPr>
          </a:p>
          <a:p>
            <a:r>
              <a:rPr lang="en-IN" sz="1400" dirty="0">
                <a:latin typeface="Calibri" pitchFamily="34" charset="0"/>
                <a:cs typeface="Calibri" pitchFamily="34" charset="0"/>
              </a:rPr>
              <a:t>Potent mediator of inflammation and activator of leucocytes</a:t>
            </a:r>
          </a:p>
          <a:p>
            <a:endParaRPr lang="en-IN" sz="1400" dirty="0">
              <a:latin typeface="Calibri" pitchFamily="34" charset="0"/>
              <a:cs typeface="Calibri" pitchFamily="34" charset="0"/>
            </a:endParaRPr>
          </a:p>
          <a:p>
            <a:r>
              <a:rPr lang="en-IN" sz="1400" dirty="0">
                <a:latin typeface="Calibri" pitchFamily="34" charset="0"/>
                <a:cs typeface="Calibri" pitchFamily="34" charset="0"/>
              </a:rPr>
              <a:t>PVL then destroys leucocytes by creating </a:t>
            </a:r>
            <a:r>
              <a:rPr lang="en-IN" sz="1400" dirty="0" err="1">
                <a:latin typeface="Calibri" pitchFamily="34" charset="0"/>
                <a:cs typeface="Calibri" pitchFamily="34" charset="0"/>
              </a:rPr>
              <a:t>lytic</a:t>
            </a:r>
            <a:r>
              <a:rPr lang="en-IN" sz="1400" dirty="0">
                <a:latin typeface="Calibri" pitchFamily="34" charset="0"/>
                <a:cs typeface="Calibri" pitchFamily="34" charset="0"/>
              </a:rPr>
              <a:t> pores</a:t>
            </a:r>
          </a:p>
          <a:p>
            <a:endParaRPr lang="en-IN" sz="1400" dirty="0">
              <a:latin typeface="Calibri" pitchFamily="34" charset="0"/>
              <a:cs typeface="Calibri" pitchFamily="34" charset="0"/>
            </a:endParaRPr>
          </a:p>
          <a:p>
            <a:pPr marL="274320" lvl="2" indent="-274320">
              <a:spcBef>
                <a:spcPts val="580"/>
              </a:spcBef>
              <a:buClr>
                <a:schemeClr val="accent1"/>
              </a:buClr>
            </a:pPr>
            <a:r>
              <a:rPr lang="en-IN" sz="1400" dirty="0"/>
              <a:t>With community-associated MRSA, if you have a colonizing strain, about a fourth of them produce PVL toxin; if you have an infection, over three fourths of them produce this PVL toxin</a:t>
            </a:r>
            <a:endParaRPr lang="en-IN" sz="1400" dirty="0">
              <a:latin typeface="Calibri" pitchFamily="34" charset="0"/>
              <a:cs typeface="Calibri" pitchFamily="34" charset="0"/>
            </a:endParaRPr>
          </a:p>
          <a:p>
            <a:endParaRPr lang="en-IN" sz="1400" dirty="0">
              <a:latin typeface="Calibri" pitchFamily="34" charset="0"/>
              <a:cs typeface="Calibri" pitchFamily="34" charset="0"/>
            </a:endParaRPr>
          </a:p>
          <a:p>
            <a:r>
              <a:rPr lang="en-IN" sz="1400" dirty="0">
                <a:latin typeface="Calibri" pitchFamily="34" charset="0"/>
                <a:cs typeface="Calibri" pitchFamily="34" charset="0"/>
              </a:rPr>
              <a:t>Associated with necrotic infections:</a:t>
            </a:r>
          </a:p>
          <a:p>
            <a:pPr lvl="2"/>
            <a:r>
              <a:rPr lang="en-IN" sz="1400" dirty="0">
                <a:latin typeface="Calibri" pitchFamily="34" charset="0"/>
                <a:cs typeface="Calibri" pitchFamily="34" charset="0"/>
              </a:rPr>
              <a:t>Skin</a:t>
            </a:r>
          </a:p>
          <a:p>
            <a:pPr lvl="2"/>
            <a:r>
              <a:rPr lang="en-IN" sz="1400" dirty="0">
                <a:latin typeface="Calibri" pitchFamily="34" charset="0"/>
                <a:cs typeface="Calibri" pitchFamily="34" charset="0"/>
              </a:rPr>
              <a:t>Subcutaneous tissues</a:t>
            </a:r>
          </a:p>
          <a:p>
            <a:pPr lvl="2"/>
            <a:r>
              <a:rPr lang="en-IN" sz="1400" dirty="0" err="1">
                <a:latin typeface="Calibri" pitchFamily="34" charset="0"/>
                <a:cs typeface="Calibri" pitchFamily="34" charset="0"/>
              </a:rPr>
              <a:t>Pneumoniae</a:t>
            </a:r>
            <a:r>
              <a:rPr lang="en-IN" sz="1400" dirty="0">
                <a:latin typeface="Calibri" pitchFamily="34" charset="0"/>
                <a:cs typeface="Calibri" pitchFamily="34" charset="0"/>
              </a:rPr>
              <a:t> (</a:t>
            </a:r>
            <a:r>
              <a:rPr lang="en-IN" sz="1400" dirty="0"/>
              <a:t>In the lung, especially, PVL toxin is associated with an increased mortality rate in these patients who develop a necrotizing pneumonia, with a mortality rate of about 30% with PVL positive strains)</a:t>
            </a:r>
          </a:p>
          <a:p>
            <a:pPr lvl="2"/>
            <a:endParaRPr lang="en-IN" sz="1200" dirty="0">
              <a:latin typeface="Calibri" pitchFamily="34" charset="0"/>
              <a:cs typeface="Calibri" pitchFamily="34" charset="0"/>
            </a:endParaRPr>
          </a:p>
          <a:p>
            <a:pPr lvl="2"/>
            <a:endParaRPr lang="en-IN" sz="1200" dirty="0">
              <a:latin typeface="Calibri" pitchFamily="34" charset="0"/>
              <a:cs typeface="Calibri" pitchFamily="34" charset="0"/>
            </a:endParaRPr>
          </a:p>
          <a:p>
            <a:pPr lvl="2"/>
            <a:endParaRPr lang="en-IN" sz="1200" dirty="0">
              <a:latin typeface="Calibri" pitchFamily="34" charset="0"/>
              <a:cs typeface="Calibri" pitchFamily="34" charset="0"/>
            </a:endParaRPr>
          </a:p>
          <a:p>
            <a:pPr>
              <a:buNone/>
            </a:pPr>
            <a:r>
              <a:rPr lang="en-IN" sz="1200" dirty="0">
                <a:latin typeface="Calibri" pitchFamily="34" charset="0"/>
                <a:cs typeface="Calibri" pitchFamily="34" charset="0"/>
              </a:rPr>
              <a:t>		</a:t>
            </a:r>
          </a:p>
          <a:p>
            <a:pPr>
              <a:buNone/>
            </a:pPr>
            <a:r>
              <a:rPr lang="en-IN" sz="1200" dirty="0">
                <a:latin typeface="Calibri" pitchFamily="34" charset="0"/>
                <a:cs typeface="Calibri" pitchFamily="34" charset="0"/>
              </a:rPr>
              <a:t>	</a:t>
            </a:r>
          </a:p>
          <a:p>
            <a:pPr>
              <a:buFont typeface="Wingdings" pitchFamily="2" charset="2"/>
              <a:buChar char="§"/>
            </a:pPr>
            <a:endParaRPr lang="en-IN" sz="1200" dirty="0">
              <a:latin typeface="Calibri" pitchFamily="34" charset="0"/>
              <a:cs typeface="Calibri" pitchFamily="34" charset="0"/>
            </a:endParaRPr>
          </a:p>
          <a:p>
            <a:endParaRPr lang="en-IN" sz="1200" dirty="0">
              <a:latin typeface="Calibri" pitchFamily="34" charset="0"/>
              <a:cs typeface="Calibri" pitchFamily="34" charset="0"/>
            </a:endParaRPr>
          </a:p>
          <a:p>
            <a:endParaRPr lang="en-IN" sz="1200" dirty="0">
              <a:latin typeface="Calibri" pitchFamily="34" charset="0"/>
              <a:cs typeface="Calibri" pitchFamily="34" charset="0"/>
            </a:endParaRPr>
          </a:p>
          <a:p>
            <a:pPr>
              <a:buClr>
                <a:schemeClr val="accent1"/>
              </a:buClr>
              <a:buFont typeface="Wingdings" panose="05000000000000000000" pitchFamily="2" charset="2"/>
              <a:buChar char="Ø"/>
            </a:pPr>
            <a:r>
              <a:rPr lang="en-US" sz="1200" dirty="0">
                <a:solidFill>
                  <a:schemeClr val="tx1"/>
                </a:solidFill>
              </a:rPr>
              <a:t>The toxin is encoded by bacteriophages which explains its carriage in strains belonging to diverse genetic backgrounds.</a:t>
            </a:r>
          </a:p>
        </p:txBody>
      </p:sp>
      <p:sp>
        <p:nvSpPr>
          <p:cNvPr id="4" name="Rectangle 3"/>
          <p:cNvSpPr/>
          <p:nvPr/>
        </p:nvSpPr>
        <p:spPr>
          <a:xfrm>
            <a:off x="50916" y="6497385"/>
            <a:ext cx="3865802" cy="307777"/>
          </a:xfrm>
          <a:prstGeom prst="rect">
            <a:avLst/>
          </a:prstGeom>
        </p:spPr>
        <p:txBody>
          <a:bodyPr wrap="none">
            <a:spAutoFit/>
          </a:bodyPr>
          <a:lstStyle/>
          <a:p>
            <a:r>
              <a:rPr lang="en-US" sz="1400" dirty="0"/>
              <a:t>Current Medicine Research and Practice 8 (2018) 18–24</a:t>
            </a:r>
          </a:p>
        </p:txBody>
      </p:sp>
    </p:spTree>
    <p:extLst>
      <p:ext uri="{BB962C8B-B14F-4D97-AF65-F5344CB8AC3E}">
        <p14:creationId xmlns:p14="http://schemas.microsoft.com/office/powerpoint/2010/main" val="186333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sz="4800" b="1" dirty="0" err="1">
                <a:solidFill>
                  <a:schemeClr val="tx1"/>
                </a:solidFill>
              </a:rPr>
              <a:t>Arginine</a:t>
            </a:r>
            <a:r>
              <a:rPr lang="en-US" sz="4800" b="1" dirty="0">
                <a:solidFill>
                  <a:schemeClr val="tx1"/>
                </a:solidFill>
              </a:rPr>
              <a:t> catabolic mobile element (ACME)</a:t>
            </a:r>
          </a:p>
        </p:txBody>
      </p:sp>
      <p:sp>
        <p:nvSpPr>
          <p:cNvPr id="3" name="Content Placeholder 2"/>
          <p:cNvSpPr>
            <a:spLocks noGrp="1"/>
          </p:cNvSpPr>
          <p:nvPr>
            <p:ph sz="quarter" idx="1"/>
          </p:nvPr>
        </p:nvSpPr>
        <p:spPr>
          <a:xfrm>
            <a:off x="1219200" y="2142316"/>
            <a:ext cx="10363200" cy="3877491"/>
          </a:xfrm>
        </p:spPr>
        <p:txBody>
          <a:bodyPr>
            <a:normAutofit/>
          </a:bodyPr>
          <a:lstStyle/>
          <a:p>
            <a:pPr>
              <a:buClr>
                <a:schemeClr val="accent1"/>
              </a:buClr>
              <a:buFont typeface="Wingdings" panose="05000000000000000000" pitchFamily="2" charset="2"/>
              <a:buChar char="Ø"/>
            </a:pPr>
            <a:r>
              <a:rPr lang="en-US" dirty="0">
                <a:solidFill>
                  <a:schemeClr val="tx1"/>
                </a:solidFill>
              </a:rPr>
              <a:t>Novel class of virulence determinants carried on a genomic island which varies in size from 31-kb to 46-kb in staphylococcus.</a:t>
            </a:r>
          </a:p>
          <a:p>
            <a:pPr>
              <a:buClr>
                <a:schemeClr val="accent1"/>
              </a:buClr>
              <a:buFont typeface="Wingdings" panose="05000000000000000000" pitchFamily="2" charset="2"/>
              <a:buChar char="Ø"/>
            </a:pPr>
            <a:r>
              <a:rPr lang="en-US" dirty="0">
                <a:solidFill>
                  <a:schemeClr val="tx1"/>
                </a:solidFill>
              </a:rPr>
              <a:t>ACME encodes a putative virulence determinant which provides for several immune modulating functions, including resistance to polyamines which serve as a non-specific immune response both on intact skin, and following the inflammatory response in wound healing.</a:t>
            </a:r>
          </a:p>
          <a:p>
            <a:pPr>
              <a:buClr>
                <a:schemeClr val="accent1"/>
              </a:buClr>
              <a:buFont typeface="Wingdings" panose="05000000000000000000" pitchFamily="2" charset="2"/>
              <a:buChar char="Ø"/>
            </a:pPr>
            <a:r>
              <a:rPr lang="en-US" dirty="0">
                <a:solidFill>
                  <a:schemeClr val="tx1"/>
                </a:solidFill>
              </a:rPr>
              <a:t>ACME is thought to aid bacterial growth, provide a competitive survival advantage, and enhance the fitness of S. aureus possibly by facilitating colonization and/or </a:t>
            </a:r>
            <a:r>
              <a:rPr lang="en-US" dirty="0" err="1">
                <a:solidFill>
                  <a:schemeClr val="tx1"/>
                </a:solidFill>
              </a:rPr>
              <a:t>hematogenous</a:t>
            </a:r>
            <a:r>
              <a:rPr lang="en-US" dirty="0">
                <a:solidFill>
                  <a:schemeClr val="tx1"/>
                </a:solidFill>
              </a:rPr>
              <a:t> spread to target organs</a:t>
            </a:r>
          </a:p>
        </p:txBody>
      </p:sp>
      <p:sp>
        <p:nvSpPr>
          <p:cNvPr id="4" name="Rectangle 3"/>
          <p:cNvSpPr/>
          <p:nvPr/>
        </p:nvSpPr>
        <p:spPr>
          <a:xfrm>
            <a:off x="50916" y="6497385"/>
            <a:ext cx="3865802" cy="307777"/>
          </a:xfrm>
          <a:prstGeom prst="rect">
            <a:avLst/>
          </a:prstGeom>
        </p:spPr>
        <p:txBody>
          <a:bodyPr wrap="none">
            <a:spAutoFit/>
          </a:bodyPr>
          <a:lstStyle/>
          <a:p>
            <a:r>
              <a:rPr lang="en-US" sz="1400" dirty="0"/>
              <a:t>Current Medicine Research and Practice 8 (2018) 18–24</a:t>
            </a:r>
          </a:p>
        </p:txBody>
      </p:sp>
    </p:spTree>
    <p:extLst>
      <p:ext uri="{BB962C8B-B14F-4D97-AF65-F5344CB8AC3E}">
        <p14:creationId xmlns:p14="http://schemas.microsoft.com/office/powerpoint/2010/main" val="356656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tx1"/>
                </a:solidFill>
              </a:rPr>
              <a:t>MRSA Epidemiology</a:t>
            </a:r>
          </a:p>
        </p:txBody>
      </p:sp>
      <p:sp>
        <p:nvSpPr>
          <p:cNvPr id="3" name="Content Placeholder 2"/>
          <p:cNvSpPr>
            <a:spLocks noGrp="1"/>
          </p:cNvSpPr>
          <p:nvPr>
            <p:ph sz="quarter" idx="1"/>
          </p:nvPr>
        </p:nvSpPr>
        <p:spPr/>
        <p:txBody>
          <a:bodyPr/>
          <a:lstStyle/>
          <a:p>
            <a:pPr>
              <a:buClr>
                <a:schemeClr val="accent1"/>
              </a:buClr>
              <a:buFont typeface="Wingdings" panose="05000000000000000000" pitchFamily="2" charset="2"/>
              <a:buChar char="Ø"/>
            </a:pPr>
            <a:endParaRPr lang="en-US" dirty="0"/>
          </a:p>
          <a:p>
            <a:pPr>
              <a:buClr>
                <a:schemeClr val="accent1"/>
              </a:buClr>
              <a:buFont typeface="Wingdings" panose="05000000000000000000" pitchFamily="2" charset="2"/>
              <a:buChar char="Ø"/>
            </a:pPr>
            <a:endParaRPr lang="en-US" dirty="0"/>
          </a:p>
          <a:p>
            <a:pPr>
              <a:buClr>
                <a:schemeClr val="accent1"/>
              </a:buClr>
              <a:buFont typeface="Wingdings" panose="05000000000000000000" pitchFamily="2" charset="2"/>
              <a:buChar char="Ø"/>
            </a:pPr>
            <a:r>
              <a:rPr lang="en-US" dirty="0"/>
              <a:t>Worldwide, an estimated two billion people carry some form of S. aureus; of these, up to 53 million (2.7% of carriers) are thought to carry MRSA. </a:t>
            </a:r>
          </a:p>
          <a:p>
            <a:pPr>
              <a:buClr>
                <a:schemeClr val="accent1"/>
              </a:buClr>
              <a:buFont typeface="Wingdings" panose="05000000000000000000" pitchFamily="2" charset="2"/>
              <a:buChar char="Ø"/>
            </a:pPr>
            <a:endParaRPr lang="en-US" dirty="0"/>
          </a:p>
          <a:p>
            <a:pPr>
              <a:buClr>
                <a:schemeClr val="accent1"/>
              </a:buClr>
              <a:buFont typeface="Wingdings" panose="05000000000000000000" pitchFamily="2" charset="2"/>
              <a:buChar char="Ø"/>
            </a:pPr>
            <a:r>
              <a:rPr lang="en-US" dirty="0"/>
              <a:t>In the U.S., 95 million carry S. aureus in their noses; of these, two and a half million (2.6% of carriers) carry MRSA (Graham, Lin, &amp; Larson, 2006). </a:t>
            </a:r>
          </a:p>
          <a:p>
            <a:endParaRPr lang="en-US" dirty="0"/>
          </a:p>
        </p:txBody>
      </p:sp>
    </p:spTree>
    <p:extLst>
      <p:ext uri="{BB962C8B-B14F-4D97-AF65-F5344CB8AC3E}">
        <p14:creationId xmlns:p14="http://schemas.microsoft.com/office/powerpoint/2010/main" val="227862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tx1"/>
                </a:solidFill>
              </a:rPr>
              <a:t>HA – MRSA Worldwide prevalence</a:t>
            </a:r>
          </a:p>
        </p:txBody>
      </p:sp>
      <p:pic>
        <p:nvPicPr>
          <p:cNvPr id="4" name="Picture 3"/>
          <p:cNvPicPr>
            <a:picLocks noChangeAspect="1"/>
          </p:cNvPicPr>
          <p:nvPr/>
        </p:nvPicPr>
        <p:blipFill>
          <a:blip r:embed="rId2"/>
          <a:stretch>
            <a:fillRect/>
          </a:stretch>
        </p:blipFill>
        <p:spPr>
          <a:xfrm>
            <a:off x="1960647" y="2007610"/>
            <a:ext cx="8165943" cy="4367283"/>
          </a:xfrm>
          <a:prstGeom prst="rect">
            <a:avLst/>
          </a:prstGeom>
        </p:spPr>
      </p:pic>
      <p:sp>
        <p:nvSpPr>
          <p:cNvPr id="6" name="Rectangle 5"/>
          <p:cNvSpPr/>
          <p:nvPr/>
        </p:nvSpPr>
        <p:spPr>
          <a:xfrm>
            <a:off x="68240" y="6489886"/>
            <a:ext cx="6096000" cy="307777"/>
          </a:xfrm>
          <a:prstGeom prst="rect">
            <a:avLst/>
          </a:prstGeom>
        </p:spPr>
        <p:txBody>
          <a:bodyPr>
            <a:spAutoFit/>
          </a:bodyPr>
          <a:lstStyle/>
          <a:p>
            <a:r>
              <a:rPr lang="en-US" sz="1400" dirty="0"/>
              <a:t>S. Stefani et al. / International Journal of Antimicrobial Agents 39 (2012) 273– 282</a:t>
            </a:r>
          </a:p>
        </p:txBody>
      </p:sp>
    </p:spTree>
    <p:extLst>
      <p:ext uri="{BB962C8B-B14F-4D97-AF65-F5344CB8AC3E}">
        <p14:creationId xmlns:p14="http://schemas.microsoft.com/office/powerpoint/2010/main" val="251614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tx1"/>
                </a:solidFill>
              </a:rPr>
              <a:t>MRSA  Occurrence in India</a:t>
            </a:r>
          </a:p>
        </p:txBody>
      </p:sp>
      <p:sp>
        <p:nvSpPr>
          <p:cNvPr id="3" name="Content Placeholder 2"/>
          <p:cNvSpPr>
            <a:spLocks noGrp="1"/>
          </p:cNvSpPr>
          <p:nvPr>
            <p:ph sz="quarter" idx="1"/>
          </p:nvPr>
        </p:nvSpPr>
        <p:spPr>
          <a:xfrm>
            <a:off x="676656" y="2011680"/>
            <a:ext cx="10753725" cy="4334529"/>
          </a:xfrm>
        </p:spPr>
        <p:txBody>
          <a:bodyPr>
            <a:normAutofit/>
          </a:bodyPr>
          <a:lstStyle/>
          <a:p>
            <a:pPr>
              <a:buClr>
                <a:schemeClr val="accent1"/>
              </a:buClr>
              <a:buFont typeface="Wingdings" panose="05000000000000000000" pitchFamily="2" charset="2"/>
              <a:buChar char="Ø"/>
            </a:pPr>
            <a:r>
              <a:rPr lang="en-US" dirty="0"/>
              <a:t>Gradual increase in the number of reports over the years</a:t>
            </a:r>
          </a:p>
          <a:p>
            <a:pPr>
              <a:buClr>
                <a:schemeClr val="accent1"/>
              </a:buClr>
              <a:buFont typeface="Wingdings" panose="05000000000000000000" pitchFamily="2" charset="2"/>
              <a:buChar char="Ø"/>
            </a:pPr>
            <a:r>
              <a:rPr lang="en-US" dirty="0"/>
              <a:t>The MRSA carriage rate among Health care workers in hospitals reported to be 10 to 14.3%</a:t>
            </a:r>
          </a:p>
          <a:p>
            <a:pPr>
              <a:buClr>
                <a:schemeClr val="accent1"/>
              </a:buClr>
              <a:buFont typeface="Wingdings" panose="05000000000000000000" pitchFamily="2" charset="2"/>
              <a:buChar char="Ø"/>
            </a:pPr>
            <a:r>
              <a:rPr lang="en-US" dirty="0"/>
              <a:t>The isolation rates for MRSA from outpatients, ward inpatients and intensive care units (ICUs) were 27%, 49% and 47%, respectively, in 2009. </a:t>
            </a:r>
          </a:p>
          <a:p>
            <a:pPr lvl="1">
              <a:buClr>
                <a:schemeClr val="accent1"/>
              </a:buClr>
              <a:buFont typeface="Wingdings" panose="05000000000000000000" pitchFamily="2" charset="2"/>
              <a:buChar char="Ø"/>
            </a:pPr>
            <a:r>
              <a:rPr lang="en-US" dirty="0"/>
              <a:t>The majority of S. aureus isolates were obtained from patients with SSTIs, followed by those suffering from bloodstream infections and respiratory infections</a:t>
            </a:r>
          </a:p>
          <a:p>
            <a:pPr>
              <a:buClr>
                <a:schemeClr val="accent1"/>
              </a:buClr>
              <a:buFont typeface="Wingdings" panose="05000000000000000000" pitchFamily="2" charset="2"/>
              <a:buChar char="Ø"/>
            </a:pPr>
            <a:r>
              <a:rPr lang="en-US" dirty="0"/>
              <a:t>Incidence of HA-MRSA was as low as 6.9% in 1988, but increased to 27%, 32%, 42.5% and 47% in Mumbai, Vellore, Delhi and Bengaluru, respectively, by the late 1990s</a:t>
            </a:r>
          </a:p>
        </p:txBody>
      </p:sp>
      <p:sp>
        <p:nvSpPr>
          <p:cNvPr id="4" name="Rectangle 3"/>
          <p:cNvSpPr/>
          <p:nvPr/>
        </p:nvSpPr>
        <p:spPr>
          <a:xfrm>
            <a:off x="72787" y="6478308"/>
            <a:ext cx="6096000" cy="307777"/>
          </a:xfrm>
          <a:prstGeom prst="rect">
            <a:avLst/>
          </a:prstGeom>
        </p:spPr>
        <p:txBody>
          <a:bodyPr>
            <a:spAutoFit/>
          </a:bodyPr>
          <a:lstStyle/>
          <a:p>
            <a:r>
              <a:rPr lang="en-US" sz="1400" dirty="0"/>
              <a:t>https://resistancemap.cddep.org/CountryPage.php?country=India</a:t>
            </a:r>
          </a:p>
        </p:txBody>
      </p:sp>
    </p:spTree>
    <p:extLst>
      <p:ext uri="{BB962C8B-B14F-4D97-AF65-F5344CB8AC3E}">
        <p14:creationId xmlns:p14="http://schemas.microsoft.com/office/powerpoint/2010/main" val="128480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275654-BDE8-45E2-8D7A-5CDAE84185B5}"/>
              </a:ext>
            </a:extLst>
          </p:cNvPr>
          <p:cNvSpPr>
            <a:spLocks noGrp="1"/>
          </p:cNvSpPr>
          <p:nvPr>
            <p:ph type="title"/>
          </p:nvPr>
        </p:nvSpPr>
        <p:spPr/>
        <p:txBody>
          <a:bodyPr vert="horz" lIns="91440" tIns="45720" rIns="91440" bIns="45720" rtlCol="0" anchor="ctr" anchorCtr="0">
            <a:normAutofit/>
          </a:bodyPr>
          <a:lstStyle/>
          <a:p>
            <a:r>
              <a:rPr lang="en-US" b="0" kern="1200" cap="all" dirty="0">
                <a:solidFill>
                  <a:srgbClr val="FF0000"/>
                </a:solidFill>
                <a:latin typeface="+mj-lt"/>
                <a:ea typeface="+mj-ea"/>
                <a:cs typeface="+mj-cs"/>
              </a:rPr>
              <a:t>CDC Report</a:t>
            </a:r>
          </a:p>
        </p:txBody>
      </p:sp>
      <p:pic>
        <p:nvPicPr>
          <p:cNvPr id="4" name="Content Placeholder 3">
            <a:extLst>
              <a:ext uri="{FF2B5EF4-FFF2-40B4-BE49-F238E27FC236}">
                <a16:creationId xmlns:a16="http://schemas.microsoft.com/office/drawing/2014/main" id="{3DBB8AA5-12D9-4127-9598-D5AA0C3AA3ED}"/>
              </a:ext>
            </a:extLst>
          </p:cNvPr>
          <p:cNvPicPr>
            <a:picLocks noGrp="1" noChangeAspect="1"/>
          </p:cNvPicPr>
          <p:nvPr>
            <p:ph sz="quarter" idx="1"/>
          </p:nvPr>
        </p:nvPicPr>
        <p:blipFill>
          <a:blip r:embed="rId2"/>
          <a:stretch>
            <a:fillRect/>
          </a:stretch>
        </p:blipFill>
        <p:spPr>
          <a:xfrm>
            <a:off x="431075" y="3840482"/>
            <a:ext cx="10904964" cy="2142309"/>
          </a:xfrm>
          <a:prstGeom prst="rect">
            <a:avLst/>
          </a:prstGeom>
          <a:noFill/>
        </p:spPr>
      </p:pic>
      <p:sp>
        <p:nvSpPr>
          <p:cNvPr id="5" name="Rectangle 4">
            <a:extLst>
              <a:ext uri="{FF2B5EF4-FFF2-40B4-BE49-F238E27FC236}">
                <a16:creationId xmlns:a16="http://schemas.microsoft.com/office/drawing/2014/main" id="{124FEABD-2152-4B1B-9AF2-848829762CB3}"/>
              </a:ext>
            </a:extLst>
          </p:cNvPr>
          <p:cNvSpPr/>
          <p:nvPr/>
        </p:nvSpPr>
        <p:spPr>
          <a:xfrm>
            <a:off x="581192" y="1528355"/>
            <a:ext cx="9503333" cy="4332696"/>
          </a:xfrm>
          <a:prstGeom prst="rect">
            <a:avLst/>
          </a:prstGeom>
        </p:spPr>
        <p:txBody>
          <a:bodyPr vert="horz" lIns="91440" tIns="45720" rIns="91440" bIns="45720" rtlCol="0" anchor="t" anchorCtr="0">
            <a:normAutofit/>
          </a:bodyPr>
          <a:lstStyle/>
          <a:p>
            <a:pPr>
              <a:lnSpc>
                <a:spcPct val="90000"/>
              </a:lnSpc>
              <a:spcBef>
                <a:spcPct val="20000"/>
              </a:spcBef>
              <a:spcAft>
                <a:spcPts val="600"/>
              </a:spcAft>
              <a:buClr>
                <a:schemeClr val="accent2"/>
              </a:buClr>
              <a:buSzPct val="92000"/>
              <a:buFont typeface="Wingdings 2" panose="05020102010507070707" pitchFamily="18" charset="2"/>
              <a:buChar char=""/>
            </a:pPr>
            <a:r>
              <a:rPr lang="en-US" sz="1500" b="1" dirty="0">
                <a:solidFill>
                  <a:schemeClr val="tx2"/>
                </a:solidFill>
              </a:rPr>
              <a:t>What is added by this report?</a:t>
            </a:r>
            <a:endParaRPr lang="en-US" sz="1500" dirty="0">
              <a:solidFill>
                <a:schemeClr val="tx2"/>
              </a:solidFill>
            </a:endParaRPr>
          </a:p>
          <a:p>
            <a:pPr marL="285750" indent="-285750">
              <a:lnSpc>
                <a:spcPct val="90000"/>
              </a:lnSpc>
              <a:spcBef>
                <a:spcPct val="20000"/>
              </a:spcBef>
              <a:spcAft>
                <a:spcPts val="600"/>
              </a:spcAft>
              <a:buClr>
                <a:schemeClr val="accent2"/>
              </a:buClr>
              <a:buSzPct val="92000"/>
              <a:buFont typeface="Arial" panose="020B0604020202020204" pitchFamily="34" charset="0"/>
              <a:buChar char="•"/>
            </a:pPr>
            <a:r>
              <a:rPr lang="en-US" sz="1500" dirty="0">
                <a:solidFill>
                  <a:schemeClr val="tx2"/>
                </a:solidFill>
              </a:rPr>
              <a:t>Nearly 120,000 </a:t>
            </a:r>
            <a:r>
              <a:rPr lang="en-US" sz="1500" i="1" dirty="0">
                <a:solidFill>
                  <a:schemeClr val="tx2"/>
                </a:solidFill>
              </a:rPr>
              <a:t>Staphylococcus aureus</a:t>
            </a:r>
            <a:r>
              <a:rPr lang="en-US" sz="1500" dirty="0">
                <a:solidFill>
                  <a:schemeClr val="tx2"/>
                </a:solidFill>
              </a:rPr>
              <a:t> bloodstream infections and 20,000 associated deaths occurred in the United States in 2017. </a:t>
            </a:r>
          </a:p>
          <a:p>
            <a:pPr marL="285750" indent="-285750">
              <a:lnSpc>
                <a:spcPct val="90000"/>
              </a:lnSpc>
              <a:spcBef>
                <a:spcPct val="20000"/>
              </a:spcBef>
              <a:spcAft>
                <a:spcPts val="600"/>
              </a:spcAft>
              <a:buClr>
                <a:schemeClr val="accent2"/>
              </a:buClr>
              <a:buSzPct val="92000"/>
              <a:buFont typeface="Arial" panose="020B0604020202020204" pitchFamily="34" charset="0"/>
              <a:buChar char="•"/>
            </a:pPr>
            <a:r>
              <a:rPr lang="en-US" sz="1500" dirty="0">
                <a:solidFill>
                  <a:schemeClr val="tx2"/>
                </a:solidFill>
              </a:rPr>
              <a:t>After years of progress, the rate of decline of MRSA bloodstream infections has slowed, whereas bloodstream infections caused by methicillin-susceptible </a:t>
            </a:r>
            <a:r>
              <a:rPr lang="en-US" sz="1500" i="1" dirty="0">
                <a:solidFill>
                  <a:schemeClr val="tx2"/>
                </a:solidFill>
              </a:rPr>
              <a:t>S. aureus</a:t>
            </a:r>
            <a:r>
              <a:rPr lang="en-US" sz="1500" dirty="0">
                <a:solidFill>
                  <a:schemeClr val="tx2"/>
                </a:solidFill>
              </a:rPr>
              <a:t> are increasing slightly in the community (3.9% annually, 2012–2017).</a:t>
            </a:r>
          </a:p>
          <a:p>
            <a:pPr>
              <a:lnSpc>
                <a:spcPct val="90000"/>
              </a:lnSpc>
              <a:spcBef>
                <a:spcPct val="20000"/>
              </a:spcBef>
              <a:spcAft>
                <a:spcPts val="600"/>
              </a:spcAft>
              <a:buClr>
                <a:schemeClr val="accent2"/>
              </a:buClr>
              <a:buSzPct val="92000"/>
              <a:buFont typeface="Wingdings 2" panose="05020102010507070707" pitchFamily="18" charset="2"/>
              <a:buChar char=""/>
            </a:pPr>
            <a:r>
              <a:rPr lang="en-US" sz="1500" b="1" dirty="0">
                <a:solidFill>
                  <a:schemeClr val="tx2"/>
                </a:solidFill>
              </a:rPr>
              <a:t>What are the implications for public health practice?</a:t>
            </a:r>
            <a:endParaRPr lang="en-US" sz="1500" dirty="0">
              <a:solidFill>
                <a:schemeClr val="tx2"/>
              </a:solidFill>
            </a:endParaRPr>
          </a:p>
          <a:p>
            <a:pPr marL="285750" indent="-285750">
              <a:lnSpc>
                <a:spcPct val="90000"/>
              </a:lnSpc>
              <a:spcBef>
                <a:spcPct val="20000"/>
              </a:spcBef>
              <a:spcAft>
                <a:spcPts val="600"/>
              </a:spcAft>
              <a:buClr>
                <a:schemeClr val="accent2"/>
              </a:buClr>
              <a:buSzPct val="92000"/>
              <a:buFont typeface="Arial" panose="020B0604020202020204" pitchFamily="34" charset="0"/>
              <a:buChar char="•"/>
            </a:pPr>
            <a:r>
              <a:rPr lang="en-US" sz="1500" dirty="0">
                <a:solidFill>
                  <a:schemeClr val="tx2"/>
                </a:solidFill>
              </a:rPr>
              <a:t>Adherence to CDC recommendations for preventing device- and procedure-associated infections and interrupting transmission, along with innovative, tailored interventions (including decolonization) are needed to further prevent </a:t>
            </a:r>
            <a:r>
              <a:rPr lang="en-US" sz="1500" i="1" dirty="0">
                <a:solidFill>
                  <a:schemeClr val="tx2"/>
                </a:solidFill>
              </a:rPr>
              <a:t>S. aureus</a:t>
            </a:r>
            <a:r>
              <a:rPr lang="en-US" sz="1500" dirty="0">
                <a:solidFill>
                  <a:schemeClr val="tx2"/>
                </a:solidFill>
              </a:rPr>
              <a:t> infections.</a:t>
            </a:r>
            <a:endParaRPr lang="en-US" sz="1500" b="0" i="0" dirty="0">
              <a:solidFill>
                <a:schemeClr val="tx2"/>
              </a:solidFill>
              <a:effectLst/>
            </a:endParaRPr>
          </a:p>
        </p:txBody>
      </p:sp>
    </p:spTree>
    <p:extLst>
      <p:ext uri="{BB962C8B-B14F-4D97-AF65-F5344CB8AC3E}">
        <p14:creationId xmlns:p14="http://schemas.microsoft.com/office/powerpoint/2010/main" val="3205039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740492" y="618188"/>
            <a:ext cx="8856599" cy="5785747"/>
          </a:xfrm>
        </p:spPr>
      </p:pic>
      <p:sp>
        <p:nvSpPr>
          <p:cNvPr id="6" name="Rectangle 5"/>
          <p:cNvSpPr/>
          <p:nvPr/>
        </p:nvSpPr>
        <p:spPr>
          <a:xfrm>
            <a:off x="72787" y="6478308"/>
            <a:ext cx="6096000" cy="307777"/>
          </a:xfrm>
          <a:prstGeom prst="rect">
            <a:avLst/>
          </a:prstGeom>
        </p:spPr>
        <p:txBody>
          <a:bodyPr>
            <a:spAutoFit/>
          </a:bodyPr>
          <a:lstStyle/>
          <a:p>
            <a:r>
              <a:rPr lang="en-US" sz="1400" dirty="0"/>
              <a:t>https://resistancemap.cddep.org/CountryPage.php?country=India</a:t>
            </a:r>
          </a:p>
        </p:txBody>
      </p:sp>
    </p:spTree>
    <p:extLst>
      <p:ext uri="{BB962C8B-B14F-4D97-AF65-F5344CB8AC3E}">
        <p14:creationId xmlns:p14="http://schemas.microsoft.com/office/powerpoint/2010/main" val="416614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38200" y="4544715"/>
            <a:ext cx="10515600" cy="1943965"/>
          </a:xfrm>
        </p:spPr>
        <p:txBody>
          <a:bodyPr>
            <a:normAutofit/>
          </a:bodyPr>
          <a:lstStyle/>
          <a:p>
            <a:pPr>
              <a:buClr>
                <a:schemeClr val="accent1"/>
              </a:buClr>
              <a:buFont typeface="Wingdings" panose="05000000000000000000" pitchFamily="2" charset="2"/>
              <a:buChar char="Ø"/>
            </a:pPr>
            <a:r>
              <a:rPr lang="en-US" dirty="0">
                <a:solidFill>
                  <a:srgbClr val="FF0000"/>
                </a:solidFill>
              </a:rPr>
              <a:t>The overall prevalence of MRSA during the study period was 41 %. </a:t>
            </a:r>
          </a:p>
          <a:p>
            <a:pPr>
              <a:buClr>
                <a:schemeClr val="accent1"/>
              </a:buClr>
              <a:buFont typeface="Wingdings" panose="05000000000000000000" pitchFamily="2" charset="2"/>
              <a:buChar char="Ø"/>
            </a:pPr>
            <a:r>
              <a:rPr lang="en-US" dirty="0">
                <a:solidFill>
                  <a:srgbClr val="FF0000"/>
                </a:solidFill>
              </a:rPr>
              <a:t>Isolation rates for MRSA from OP, ward inpatients and ICU were </a:t>
            </a:r>
          </a:p>
          <a:p>
            <a:pPr lvl="1">
              <a:buClr>
                <a:schemeClr val="accent1"/>
              </a:buClr>
              <a:buFont typeface="Wingdings" panose="05000000000000000000" pitchFamily="2" charset="2"/>
              <a:buChar char="Ø"/>
            </a:pPr>
            <a:r>
              <a:rPr lang="en-US" dirty="0">
                <a:solidFill>
                  <a:schemeClr val="tx1"/>
                </a:solidFill>
              </a:rPr>
              <a:t>28 %, 42 % and 43 % respectively in 2008 </a:t>
            </a:r>
          </a:p>
          <a:p>
            <a:pPr lvl="1">
              <a:buClr>
                <a:schemeClr val="accent1"/>
              </a:buClr>
              <a:buFont typeface="Wingdings" panose="05000000000000000000" pitchFamily="2" charset="2"/>
              <a:buChar char="Ø"/>
            </a:pPr>
            <a:r>
              <a:rPr lang="en-US" dirty="0">
                <a:solidFill>
                  <a:schemeClr val="tx1"/>
                </a:solidFill>
              </a:rPr>
              <a:t>27 %, 49 % and 47 % respectively in 2009 </a:t>
            </a:r>
          </a:p>
          <a:p>
            <a:pPr>
              <a:buClr>
                <a:schemeClr val="accent1"/>
              </a:buClr>
              <a:buFont typeface="Wingdings" panose="05000000000000000000" pitchFamily="2" charset="2"/>
              <a:buChar char="Ø"/>
            </a:pPr>
            <a:endParaRPr lang="en-US" dirty="0">
              <a:solidFill>
                <a:schemeClr val="tx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3" y="2217758"/>
            <a:ext cx="6318161" cy="2326957"/>
          </a:xfrm>
          <a:prstGeom prst="rect">
            <a:avLst/>
          </a:prstGeom>
        </p:spPr>
      </p:pic>
      <p:sp>
        <p:nvSpPr>
          <p:cNvPr id="6" name="Rectangle 5"/>
          <p:cNvSpPr/>
          <p:nvPr/>
        </p:nvSpPr>
        <p:spPr>
          <a:xfrm>
            <a:off x="54592" y="6488680"/>
            <a:ext cx="3446136" cy="307777"/>
          </a:xfrm>
          <a:prstGeom prst="rect">
            <a:avLst/>
          </a:prstGeom>
        </p:spPr>
        <p:txBody>
          <a:bodyPr wrap="none">
            <a:spAutoFit/>
          </a:bodyPr>
          <a:lstStyle/>
          <a:p>
            <a:r>
              <a:rPr lang="en-US" sz="1400" dirty="0"/>
              <a:t>Indian J Med Res 137, February 2013, pp 363-369</a:t>
            </a:r>
          </a:p>
        </p:txBody>
      </p:sp>
    </p:spTree>
    <p:extLst>
      <p:ext uri="{BB962C8B-B14F-4D97-AF65-F5344CB8AC3E}">
        <p14:creationId xmlns:p14="http://schemas.microsoft.com/office/powerpoint/2010/main" val="384469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6A68A1-1B92-410F-BB03-8B0B1135597F}"/>
              </a:ext>
            </a:extLst>
          </p:cNvPr>
          <p:cNvSpPr>
            <a:spLocks noGrp="1"/>
          </p:cNvSpPr>
          <p:nvPr>
            <p:ph type="title"/>
          </p:nvPr>
        </p:nvSpPr>
        <p:spPr/>
        <p:txBody>
          <a:bodyPr vert="horz" lIns="91440" tIns="45720" rIns="91440" bIns="45720" rtlCol="0" anchor="ctr" anchorCtr="0">
            <a:normAutofit/>
          </a:bodyPr>
          <a:lstStyle/>
          <a:p>
            <a:r>
              <a:rPr lang="en-US" b="1" kern="1200" cap="all" dirty="0">
                <a:solidFill>
                  <a:srgbClr val="FF0000"/>
                </a:solidFill>
                <a:latin typeface="+mj-lt"/>
                <a:ea typeface="+mj-ea"/>
                <a:cs typeface="+mj-cs"/>
              </a:rPr>
              <a:t>Current perspective</a:t>
            </a:r>
          </a:p>
        </p:txBody>
      </p:sp>
      <p:pic>
        <p:nvPicPr>
          <p:cNvPr id="4" name="Content Placeholder 3">
            <a:extLst>
              <a:ext uri="{FF2B5EF4-FFF2-40B4-BE49-F238E27FC236}">
                <a16:creationId xmlns:a16="http://schemas.microsoft.com/office/drawing/2014/main" id="{078550F4-BDE9-4A56-B202-E259E3C4A51E}"/>
              </a:ext>
            </a:extLst>
          </p:cNvPr>
          <p:cNvPicPr>
            <a:picLocks noGrp="1" noChangeAspect="1"/>
          </p:cNvPicPr>
          <p:nvPr>
            <p:ph sz="quarter" idx="1"/>
          </p:nvPr>
        </p:nvPicPr>
        <p:blipFill>
          <a:blip r:embed="rId2"/>
          <a:stretch>
            <a:fillRect/>
          </a:stretch>
        </p:blipFill>
        <p:spPr>
          <a:xfrm>
            <a:off x="1219200" y="2475391"/>
            <a:ext cx="4999039" cy="2516817"/>
          </a:xfrm>
          <a:prstGeom prst="rect">
            <a:avLst/>
          </a:prstGeom>
          <a:noFill/>
        </p:spPr>
      </p:pic>
      <p:sp>
        <p:nvSpPr>
          <p:cNvPr id="5" name="Rectangle 4">
            <a:extLst>
              <a:ext uri="{FF2B5EF4-FFF2-40B4-BE49-F238E27FC236}">
                <a16:creationId xmlns:a16="http://schemas.microsoft.com/office/drawing/2014/main" id="{32906F8D-6168-417F-8655-6254CC328E76}"/>
              </a:ext>
            </a:extLst>
          </p:cNvPr>
          <p:cNvSpPr/>
          <p:nvPr/>
        </p:nvSpPr>
        <p:spPr>
          <a:xfrm>
            <a:off x="6188417" y="2679549"/>
            <a:ext cx="5422392" cy="2729957"/>
          </a:xfrm>
          <a:prstGeom prst="rect">
            <a:avLst/>
          </a:prstGeom>
        </p:spPr>
        <p:txBody>
          <a:bodyPr vert="horz" lIns="91440" tIns="45720" rIns="91440" bIns="45720" rtlCol="0" anchor="t" anchorCtr="0">
            <a:normAutofit/>
          </a:bodyPr>
          <a:lstStyle/>
          <a:p>
            <a:pPr>
              <a:spcBef>
                <a:spcPct val="20000"/>
              </a:spcBef>
              <a:spcAft>
                <a:spcPts val="600"/>
              </a:spcAft>
              <a:buClr>
                <a:schemeClr val="accent2"/>
              </a:buClr>
              <a:buSzPct val="92000"/>
              <a:buFont typeface="Wingdings 2" panose="05020102010507070707" pitchFamily="18" charset="2"/>
              <a:buChar char=""/>
            </a:pPr>
            <a:r>
              <a:rPr lang="en-US" i="1" dirty="0">
                <a:solidFill>
                  <a:schemeClr val="tx2"/>
                </a:solidFill>
              </a:rPr>
              <a:t>S. aureus</a:t>
            </a:r>
            <a:r>
              <a:rPr lang="en-US" dirty="0">
                <a:solidFill>
                  <a:schemeClr val="tx2"/>
                </a:solidFill>
              </a:rPr>
              <a:t> isolates, have been reported to increase exponentially from </a:t>
            </a:r>
            <a:r>
              <a:rPr lang="en-US" dirty="0">
                <a:solidFill>
                  <a:srgbClr val="FF0000"/>
                </a:solidFill>
              </a:rPr>
              <a:t>29% </a:t>
            </a:r>
            <a:r>
              <a:rPr lang="en-US" dirty="0">
                <a:solidFill>
                  <a:schemeClr val="tx2"/>
                </a:solidFill>
              </a:rPr>
              <a:t>in 2009 to </a:t>
            </a:r>
            <a:r>
              <a:rPr lang="en-US" dirty="0">
                <a:solidFill>
                  <a:srgbClr val="FF0000"/>
                </a:solidFill>
              </a:rPr>
              <a:t>47%</a:t>
            </a:r>
            <a:r>
              <a:rPr lang="en-US" dirty="0">
                <a:solidFill>
                  <a:schemeClr val="tx2"/>
                </a:solidFill>
              </a:rPr>
              <a:t> in 2014. </a:t>
            </a:r>
          </a:p>
          <a:p>
            <a:pPr>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Apart from MRSA, rising prevalence of vancomycin-resistant enterococci (VRE), which ranges from </a:t>
            </a:r>
            <a:r>
              <a:rPr lang="en-US" dirty="0">
                <a:solidFill>
                  <a:srgbClr val="FF0000"/>
                </a:solidFill>
              </a:rPr>
              <a:t>1 to 9% </a:t>
            </a:r>
          </a:p>
          <a:p>
            <a:pPr>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Overall mortality rate among patients with multidrug resistant GPIs in India is reported to be </a:t>
            </a:r>
            <a:r>
              <a:rPr lang="en-US" dirty="0">
                <a:solidFill>
                  <a:srgbClr val="FF0000"/>
                </a:solidFill>
              </a:rPr>
              <a:t>10.8%</a:t>
            </a:r>
            <a:r>
              <a:rPr lang="en-US" dirty="0">
                <a:solidFill>
                  <a:schemeClr val="tx2"/>
                </a:solidFill>
              </a:rPr>
              <a:t> and in ICU settings, the mortality rate is as high as </a:t>
            </a:r>
            <a:r>
              <a:rPr lang="en-US" dirty="0">
                <a:solidFill>
                  <a:srgbClr val="FF0000"/>
                </a:solidFill>
              </a:rPr>
              <a:t>16%</a:t>
            </a:r>
            <a:r>
              <a:rPr lang="en-US" dirty="0">
                <a:solidFill>
                  <a:schemeClr val="tx2"/>
                </a:solidFill>
              </a:rPr>
              <a:t>.</a:t>
            </a:r>
          </a:p>
        </p:txBody>
      </p:sp>
    </p:spTree>
    <p:extLst>
      <p:ext uri="{BB962C8B-B14F-4D97-AF65-F5344CB8AC3E}">
        <p14:creationId xmlns:p14="http://schemas.microsoft.com/office/powerpoint/2010/main" val="3125317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6" name="Rectangle 5"/>
          <p:cNvSpPr/>
          <p:nvPr/>
        </p:nvSpPr>
        <p:spPr>
          <a:xfrm>
            <a:off x="54592" y="6488680"/>
            <a:ext cx="3446136" cy="307777"/>
          </a:xfrm>
          <a:prstGeom prst="rect">
            <a:avLst/>
          </a:prstGeom>
        </p:spPr>
        <p:txBody>
          <a:bodyPr wrap="none">
            <a:spAutoFit/>
          </a:bodyPr>
          <a:lstStyle/>
          <a:p>
            <a:r>
              <a:rPr lang="en-US" sz="1400" dirty="0"/>
              <a:t>Indian J Med Res 137, February 2013, pp 363-369</a:t>
            </a:r>
          </a:p>
        </p:txBody>
      </p:sp>
      <p:pic>
        <p:nvPicPr>
          <p:cNvPr id="5122" name="Picture 2" descr="Table 1: Distribution of &lt;i&gt;S. aureus&lt;/i&gt; and MRSA among the study centres.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92" y="191069"/>
            <a:ext cx="8343376" cy="616904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igure 1: Places marked with red dots are INSAR members whose data one oncluded in teh study. Places marked *are INSAR members whose data are not included in the stu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4704" y="1301336"/>
            <a:ext cx="3694849" cy="3739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8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437" y="2769252"/>
            <a:ext cx="4293359" cy="1325563"/>
          </a:xfrm>
        </p:spPr>
        <p:txBody>
          <a:bodyPr>
            <a:noAutofit/>
          </a:bodyPr>
          <a:lstStyle/>
          <a:p>
            <a:r>
              <a:rPr lang="en-US" sz="3600" dirty="0">
                <a:solidFill>
                  <a:schemeClr val="accent2">
                    <a:lumMod val="50000"/>
                  </a:schemeClr>
                </a:solidFill>
              </a:rPr>
              <a:t>Specimen-wise distribution of </a:t>
            </a:r>
            <a:br>
              <a:rPr lang="en-US" sz="3600" dirty="0">
                <a:solidFill>
                  <a:schemeClr val="accent2">
                    <a:lumMod val="50000"/>
                  </a:schemeClr>
                </a:solidFill>
              </a:rPr>
            </a:br>
            <a:r>
              <a:rPr lang="en-US" sz="3600" dirty="0">
                <a:solidFill>
                  <a:srgbClr val="00B0F0"/>
                </a:solidFill>
              </a:rPr>
              <a:t>S. aureus</a:t>
            </a:r>
            <a:r>
              <a:rPr lang="en-US" sz="3600" dirty="0">
                <a:solidFill>
                  <a:srgbClr val="FF0000"/>
                </a:solidFill>
              </a:rPr>
              <a:t> </a:t>
            </a:r>
            <a:r>
              <a:rPr lang="en-US" sz="3600" dirty="0">
                <a:solidFill>
                  <a:schemeClr val="tx1"/>
                </a:solidFill>
              </a:rPr>
              <a:t>and</a:t>
            </a:r>
            <a:br>
              <a:rPr lang="en-US" sz="3600" dirty="0">
                <a:solidFill>
                  <a:srgbClr val="FF0000"/>
                </a:solidFill>
              </a:rPr>
            </a:br>
            <a:r>
              <a:rPr lang="en-US" sz="3600" dirty="0">
                <a:solidFill>
                  <a:srgbClr val="FF0000"/>
                </a:solidFill>
              </a:rPr>
              <a:t>MRSA</a:t>
            </a:r>
          </a:p>
        </p:txBody>
      </p:sp>
      <p:pic>
        <p:nvPicPr>
          <p:cNvPr id="8" name="Content Placeholder 7"/>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191000" y="47006"/>
            <a:ext cx="7943947" cy="6770050"/>
          </a:xfrm>
        </p:spPr>
      </p:pic>
      <p:sp>
        <p:nvSpPr>
          <p:cNvPr id="14" name="Rectangle 13"/>
          <p:cNvSpPr/>
          <p:nvPr/>
        </p:nvSpPr>
        <p:spPr>
          <a:xfrm>
            <a:off x="54592" y="6488680"/>
            <a:ext cx="3446136" cy="307777"/>
          </a:xfrm>
          <a:prstGeom prst="rect">
            <a:avLst/>
          </a:prstGeom>
        </p:spPr>
        <p:txBody>
          <a:bodyPr wrap="none">
            <a:spAutoFit/>
          </a:bodyPr>
          <a:lstStyle/>
          <a:p>
            <a:r>
              <a:rPr lang="en-US" sz="1400" dirty="0"/>
              <a:t>Indian J Med Res 137, February 2013, pp 363-369</a:t>
            </a:r>
          </a:p>
        </p:txBody>
      </p:sp>
    </p:spTree>
    <p:extLst>
      <p:ext uri="{BB962C8B-B14F-4D97-AF65-F5344CB8AC3E}">
        <p14:creationId xmlns:p14="http://schemas.microsoft.com/office/powerpoint/2010/main" val="51492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able 3: Antibiotic susceptibility results of &lt;i&gt;Staphylococcus aureus&lt;/i&gt; 2008-2009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4694" y="414480"/>
            <a:ext cx="8604476" cy="58480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87828" y="2853153"/>
            <a:ext cx="2876867" cy="1654455"/>
          </a:xfrm>
        </p:spPr>
        <p:txBody>
          <a:bodyPr>
            <a:noAutofit/>
          </a:bodyPr>
          <a:lstStyle/>
          <a:p>
            <a:r>
              <a:rPr lang="en-US" sz="2800" b="1" dirty="0">
                <a:solidFill>
                  <a:schemeClr val="accent2">
                    <a:lumMod val="50000"/>
                  </a:schemeClr>
                </a:solidFill>
              </a:rPr>
              <a:t>Antibiotic susceptibility </a:t>
            </a:r>
            <a:br>
              <a:rPr lang="en-US" sz="2800" b="1" dirty="0">
                <a:solidFill>
                  <a:schemeClr val="accent2">
                    <a:lumMod val="50000"/>
                  </a:schemeClr>
                </a:solidFill>
              </a:rPr>
            </a:br>
            <a:r>
              <a:rPr lang="en-US" sz="2800" b="1" dirty="0">
                <a:solidFill>
                  <a:schemeClr val="accent2">
                    <a:lumMod val="50000"/>
                  </a:schemeClr>
                </a:solidFill>
              </a:rPr>
              <a:t>of</a:t>
            </a:r>
            <a:r>
              <a:rPr lang="en-US" sz="2800" b="1" dirty="0"/>
              <a:t> </a:t>
            </a:r>
            <a:r>
              <a:rPr lang="en-US" sz="2800" b="1" dirty="0" err="1">
                <a:solidFill>
                  <a:srgbClr val="00B0F0"/>
                </a:solidFill>
              </a:rPr>
              <a:t>Stap</a:t>
            </a:r>
            <a:r>
              <a:rPr lang="en-US" sz="2800" b="1" dirty="0">
                <a:solidFill>
                  <a:srgbClr val="00B0F0"/>
                </a:solidFill>
              </a:rPr>
              <a:t>. aureus </a:t>
            </a:r>
            <a:br>
              <a:rPr lang="en-US" sz="2800" b="1" dirty="0"/>
            </a:br>
            <a:endParaRPr lang="en-US" sz="2800" b="1" dirty="0">
              <a:solidFill>
                <a:srgbClr val="002060"/>
              </a:solidFill>
            </a:endParaRPr>
          </a:p>
        </p:txBody>
      </p:sp>
      <p:sp>
        <p:nvSpPr>
          <p:cNvPr id="5" name="Rectangle 4"/>
          <p:cNvSpPr/>
          <p:nvPr/>
        </p:nvSpPr>
        <p:spPr>
          <a:xfrm>
            <a:off x="54592" y="6488680"/>
            <a:ext cx="3446136" cy="307777"/>
          </a:xfrm>
          <a:prstGeom prst="rect">
            <a:avLst/>
          </a:prstGeom>
        </p:spPr>
        <p:txBody>
          <a:bodyPr wrap="none">
            <a:spAutoFit/>
          </a:bodyPr>
          <a:lstStyle/>
          <a:p>
            <a:r>
              <a:rPr lang="en-US" sz="1400" dirty="0"/>
              <a:t>Indian J Med Res 137, February 2013, pp 363-369</a:t>
            </a:r>
          </a:p>
        </p:txBody>
      </p:sp>
    </p:spTree>
    <p:extLst>
      <p:ext uri="{BB962C8B-B14F-4D97-AF65-F5344CB8AC3E}">
        <p14:creationId xmlns:p14="http://schemas.microsoft.com/office/powerpoint/2010/main" val="323060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800" b="1" dirty="0">
                <a:solidFill>
                  <a:schemeClr val="tx1"/>
                </a:solidFill>
              </a:rPr>
              <a:t>MRSA </a:t>
            </a:r>
            <a:r>
              <a:rPr lang="fr-FR" sz="4800" b="1" dirty="0" err="1">
                <a:solidFill>
                  <a:schemeClr val="tx1"/>
                </a:solidFill>
              </a:rPr>
              <a:t>India</a:t>
            </a:r>
            <a:r>
              <a:rPr lang="fr-FR" sz="4800" b="1" dirty="0">
                <a:solidFill>
                  <a:schemeClr val="tx1"/>
                </a:solidFill>
              </a:rPr>
              <a:t> 2013–2015</a:t>
            </a:r>
            <a:endParaRPr lang="en-US" sz="4800" b="1" dirty="0">
              <a:solidFill>
                <a:schemeClr val="tx1"/>
              </a:solidFill>
            </a:endParaRPr>
          </a:p>
        </p:txBody>
      </p:sp>
      <p:sp>
        <p:nvSpPr>
          <p:cNvPr id="3" name="Content Placeholder 2"/>
          <p:cNvSpPr>
            <a:spLocks noGrp="1"/>
          </p:cNvSpPr>
          <p:nvPr>
            <p:ph sz="quarter" idx="1"/>
          </p:nvPr>
        </p:nvSpPr>
        <p:spPr>
          <a:xfrm>
            <a:off x="676657" y="2011682"/>
            <a:ext cx="5489067" cy="4689371"/>
          </a:xfrm>
        </p:spPr>
        <p:txBody>
          <a:bodyPr>
            <a:normAutofit fontScale="92500" lnSpcReduction="10000"/>
          </a:bodyPr>
          <a:lstStyle/>
          <a:p>
            <a:pPr>
              <a:buClr>
                <a:schemeClr val="accent1"/>
              </a:buClr>
              <a:buFont typeface="Wingdings" panose="05000000000000000000" pitchFamily="2" charset="2"/>
              <a:buChar char="Ø"/>
            </a:pPr>
            <a:endParaRPr lang="en-US" dirty="0"/>
          </a:p>
          <a:p>
            <a:pPr>
              <a:buClr>
                <a:schemeClr val="accent1"/>
              </a:buClr>
              <a:buFont typeface="Wingdings" panose="05000000000000000000" pitchFamily="2" charset="2"/>
              <a:buChar char="Ø"/>
            </a:pPr>
            <a:r>
              <a:rPr lang="en-US" dirty="0"/>
              <a:t>Distribution of various resistance types of Staphylococcus aureus isolates collected in eastern India, 2013–2015. </a:t>
            </a:r>
          </a:p>
          <a:p>
            <a:pPr lvl="1">
              <a:buClr>
                <a:schemeClr val="accent1"/>
              </a:buClr>
              <a:buFont typeface="Wingdings" panose="05000000000000000000" pitchFamily="2" charset="2"/>
              <a:buChar char="Ø"/>
            </a:pPr>
            <a:r>
              <a:rPr lang="en-US" dirty="0"/>
              <a:t>LRSA, linezolid-resistant S. aureus; </a:t>
            </a:r>
          </a:p>
          <a:p>
            <a:pPr lvl="1">
              <a:buClr>
                <a:schemeClr val="accent1"/>
              </a:buClr>
              <a:buFont typeface="Wingdings" panose="05000000000000000000" pitchFamily="2" charset="2"/>
              <a:buChar char="Ø"/>
            </a:pPr>
            <a:r>
              <a:rPr lang="en-US" dirty="0"/>
              <a:t>MRSA, methicillin-resistant S. aureus; </a:t>
            </a:r>
          </a:p>
          <a:p>
            <a:pPr lvl="1">
              <a:buClr>
                <a:schemeClr val="accent1"/>
              </a:buClr>
              <a:buFont typeface="Wingdings" panose="05000000000000000000" pitchFamily="2" charset="2"/>
              <a:buChar char="Ø"/>
            </a:pPr>
            <a:r>
              <a:rPr lang="en-US" dirty="0"/>
              <a:t>MSSA, methicillin-sensitive S .aureus; </a:t>
            </a:r>
          </a:p>
          <a:p>
            <a:pPr lvl="1">
              <a:buClr>
                <a:schemeClr val="accent1"/>
              </a:buClr>
              <a:buFont typeface="Wingdings" panose="05000000000000000000" pitchFamily="2" charset="2"/>
              <a:buChar char="Ø"/>
            </a:pPr>
            <a:r>
              <a:rPr lang="en-US" dirty="0"/>
              <a:t>TRSA, </a:t>
            </a:r>
            <a:r>
              <a:rPr lang="en-US" dirty="0" err="1"/>
              <a:t>tigecycline</a:t>
            </a:r>
            <a:r>
              <a:rPr lang="en-US" dirty="0"/>
              <a:t>-resistant S. aureus; </a:t>
            </a:r>
          </a:p>
          <a:p>
            <a:pPr lvl="1">
              <a:buClr>
                <a:schemeClr val="accent1"/>
              </a:buClr>
              <a:buFont typeface="Wingdings" panose="05000000000000000000" pitchFamily="2" charset="2"/>
              <a:buChar char="Ø"/>
            </a:pPr>
            <a:r>
              <a:rPr lang="en-US" dirty="0"/>
              <a:t>VRSA, vancomycin-resistant S. aureus.</a:t>
            </a:r>
          </a:p>
          <a:p>
            <a:pPr lvl="1">
              <a:buClr>
                <a:schemeClr val="accent1"/>
              </a:buClr>
              <a:buFont typeface="Wingdings" panose="05000000000000000000" pitchFamily="2" charset="2"/>
              <a:buChar char="Ø"/>
            </a:pPr>
            <a:endParaRPr lang="en-US" dirty="0"/>
          </a:p>
          <a:p>
            <a:pPr>
              <a:buClr>
                <a:schemeClr val="accent1"/>
              </a:buClr>
              <a:buFont typeface="Wingdings" panose="05000000000000000000" pitchFamily="2" charset="2"/>
              <a:buChar char="Ø"/>
            </a:pPr>
            <a:r>
              <a:rPr lang="en-US" dirty="0"/>
              <a:t>The decline in drug effectiveness against S. aureus infections represents a looming threat</a:t>
            </a:r>
          </a:p>
        </p:txBody>
      </p:sp>
      <p:pic>
        <p:nvPicPr>
          <p:cNvPr id="4" name="Picture 3"/>
          <p:cNvPicPr>
            <a:picLocks noChangeAspect="1"/>
          </p:cNvPicPr>
          <p:nvPr/>
        </p:nvPicPr>
        <p:blipFill>
          <a:blip r:embed="rId2"/>
          <a:stretch>
            <a:fillRect/>
          </a:stretch>
        </p:blipFill>
        <p:spPr>
          <a:xfrm>
            <a:off x="6165730" y="2428163"/>
            <a:ext cx="5554513" cy="3349702"/>
          </a:xfrm>
          <a:prstGeom prst="rect">
            <a:avLst/>
          </a:prstGeom>
        </p:spPr>
      </p:pic>
      <p:sp>
        <p:nvSpPr>
          <p:cNvPr id="6" name="Rectangle 5"/>
          <p:cNvSpPr/>
          <p:nvPr/>
        </p:nvSpPr>
        <p:spPr>
          <a:xfrm>
            <a:off x="72787" y="6479766"/>
            <a:ext cx="8757313" cy="307777"/>
          </a:xfrm>
          <a:prstGeom prst="rect">
            <a:avLst/>
          </a:prstGeom>
        </p:spPr>
        <p:txBody>
          <a:bodyPr wrap="square">
            <a:spAutoFit/>
          </a:bodyPr>
          <a:lstStyle/>
          <a:p>
            <a:r>
              <a:rPr lang="en-US" sz="1400" dirty="0"/>
              <a:t>Emerging Infectious Diseases • www.cdc.gov/eid • Vol. 22, No. 9, September 2016</a:t>
            </a:r>
          </a:p>
        </p:txBody>
      </p:sp>
    </p:spTree>
    <p:extLst>
      <p:ext uri="{BB962C8B-B14F-4D97-AF65-F5344CB8AC3E}">
        <p14:creationId xmlns:p14="http://schemas.microsoft.com/office/powerpoint/2010/main" val="258793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tx1"/>
                </a:solidFill>
              </a:rPr>
              <a:t>MRSA </a:t>
            </a:r>
            <a:r>
              <a:rPr lang="en-US" altLang="en-US" sz="4800" b="1" dirty="0">
                <a:solidFill>
                  <a:schemeClr val="tx1"/>
                </a:solidFill>
              </a:rPr>
              <a:t>Surveillance Strategies</a:t>
            </a:r>
            <a:endParaRPr lang="en-US" sz="4800" b="1" dirty="0">
              <a:solidFill>
                <a:schemeClr val="tx1"/>
              </a:solidFill>
            </a:endParaRPr>
          </a:p>
        </p:txBody>
      </p:sp>
      <p:sp>
        <p:nvSpPr>
          <p:cNvPr id="3" name="Content Placeholder 2"/>
          <p:cNvSpPr>
            <a:spLocks noGrp="1"/>
          </p:cNvSpPr>
          <p:nvPr>
            <p:ph sz="quarter" idx="1"/>
          </p:nvPr>
        </p:nvSpPr>
        <p:spPr/>
        <p:txBody>
          <a:bodyPr>
            <a:normAutofit/>
          </a:bodyPr>
          <a:lstStyle/>
          <a:p>
            <a:pPr>
              <a:lnSpc>
                <a:spcPct val="90000"/>
              </a:lnSpc>
              <a:buClr>
                <a:schemeClr val="accent1"/>
              </a:buClr>
              <a:buFont typeface="Wingdings" panose="05000000000000000000" pitchFamily="2" charset="2"/>
              <a:buChar char="Ø"/>
            </a:pPr>
            <a:endParaRPr lang="en-US" altLang="en-US" dirty="0"/>
          </a:p>
          <a:p>
            <a:pPr>
              <a:lnSpc>
                <a:spcPct val="90000"/>
              </a:lnSpc>
              <a:buClr>
                <a:schemeClr val="accent1"/>
              </a:buClr>
              <a:buFont typeface="Wingdings" panose="05000000000000000000" pitchFamily="2" charset="2"/>
              <a:buChar char="Ø"/>
            </a:pPr>
            <a:r>
              <a:rPr lang="en-US" altLang="en-US" dirty="0"/>
              <a:t>Passive Surveillance—isolate patients when MRSA is found on clinical culture requests— </a:t>
            </a:r>
            <a:r>
              <a:rPr lang="en-US" altLang="en-US" dirty="0">
                <a:solidFill>
                  <a:schemeClr val="tx1"/>
                </a:solidFill>
              </a:rPr>
              <a:t>only identify ~15% of MRSA colonized patients</a:t>
            </a:r>
          </a:p>
          <a:p>
            <a:pPr>
              <a:lnSpc>
                <a:spcPct val="90000"/>
              </a:lnSpc>
              <a:buClr>
                <a:schemeClr val="accent1"/>
              </a:buClr>
              <a:buFont typeface="Wingdings" panose="05000000000000000000" pitchFamily="2" charset="2"/>
              <a:buChar char="Ø"/>
            </a:pPr>
            <a:endParaRPr lang="en-US" altLang="en-US" dirty="0"/>
          </a:p>
          <a:p>
            <a:pPr>
              <a:lnSpc>
                <a:spcPct val="90000"/>
              </a:lnSpc>
              <a:buClr>
                <a:schemeClr val="accent1"/>
              </a:buClr>
              <a:buFont typeface="Wingdings" panose="05000000000000000000" pitchFamily="2" charset="2"/>
              <a:buChar char="Ø"/>
            </a:pPr>
            <a:r>
              <a:rPr lang="en-US" altLang="en-US" dirty="0"/>
              <a:t>Targeted Active Surveillance (TAS) + High Risk Surveillance: screen all ICU patients for MRSA, include patients age&gt;90, on dialysis, transplant, or living in long term </a:t>
            </a:r>
            <a:r>
              <a:rPr lang="en-US" altLang="en-US" dirty="0">
                <a:solidFill>
                  <a:schemeClr val="tx1"/>
                </a:solidFill>
              </a:rPr>
              <a:t>care—most recommended based on the available evidence</a:t>
            </a:r>
          </a:p>
          <a:p>
            <a:pPr>
              <a:lnSpc>
                <a:spcPct val="90000"/>
              </a:lnSpc>
              <a:buClr>
                <a:schemeClr val="accent1"/>
              </a:buClr>
              <a:buFont typeface="Wingdings" panose="05000000000000000000" pitchFamily="2" charset="2"/>
              <a:buChar char="Ø"/>
            </a:pPr>
            <a:endParaRPr lang="en-US" altLang="en-US" dirty="0"/>
          </a:p>
          <a:p>
            <a:pPr>
              <a:lnSpc>
                <a:spcPct val="90000"/>
              </a:lnSpc>
              <a:buClr>
                <a:schemeClr val="accent1"/>
              </a:buClr>
              <a:buFont typeface="Wingdings" panose="05000000000000000000" pitchFamily="2" charset="2"/>
              <a:buChar char="Ø"/>
            </a:pPr>
            <a:r>
              <a:rPr lang="en-US" altLang="en-US" dirty="0"/>
              <a:t>Universal Surveillance: screen everybody—</a:t>
            </a:r>
            <a:r>
              <a:rPr lang="en-US" altLang="en-US" dirty="0">
                <a:solidFill>
                  <a:schemeClr val="tx1"/>
                </a:solidFill>
              </a:rPr>
              <a:t>limited evidence; what intervals?</a:t>
            </a:r>
          </a:p>
          <a:p>
            <a:pPr>
              <a:buClr>
                <a:schemeClr val="accent1"/>
              </a:buClr>
              <a:buFont typeface="Wingdings" panose="05000000000000000000" pitchFamily="2" charset="2"/>
              <a:buChar char="Ø"/>
            </a:pPr>
            <a:endParaRPr lang="en-US" dirty="0"/>
          </a:p>
        </p:txBody>
      </p:sp>
      <p:sp>
        <p:nvSpPr>
          <p:cNvPr id="5" name="Rectangle 4"/>
          <p:cNvSpPr/>
          <p:nvPr/>
        </p:nvSpPr>
        <p:spPr>
          <a:xfrm>
            <a:off x="78080" y="6473919"/>
            <a:ext cx="11677935" cy="307777"/>
          </a:xfrm>
          <a:prstGeom prst="rect">
            <a:avLst/>
          </a:prstGeom>
        </p:spPr>
        <p:txBody>
          <a:bodyPr wrap="square">
            <a:spAutoFit/>
          </a:bodyPr>
          <a:lstStyle/>
          <a:p>
            <a:r>
              <a:rPr lang="en-US" sz="1400" dirty="0"/>
              <a:t>http://www.cdc.gov/ncidod/dhqp/; Salgado CD, Farr BM. Infect Control </a:t>
            </a:r>
            <a:r>
              <a:rPr lang="en-US" sz="1400" dirty="0" err="1"/>
              <a:t>Hosp</a:t>
            </a:r>
            <a:r>
              <a:rPr lang="en-US" sz="1400" dirty="0"/>
              <a:t> </a:t>
            </a:r>
            <a:r>
              <a:rPr lang="en-US" sz="1400" dirty="0" err="1"/>
              <a:t>Epidemiol</a:t>
            </a:r>
            <a:r>
              <a:rPr lang="en-US" sz="1400" dirty="0"/>
              <a:t> 2006; 27:116-121.;</a:t>
            </a:r>
          </a:p>
        </p:txBody>
      </p:sp>
    </p:spTree>
    <p:extLst>
      <p:ext uri="{BB962C8B-B14F-4D97-AF65-F5344CB8AC3E}">
        <p14:creationId xmlns:p14="http://schemas.microsoft.com/office/powerpoint/2010/main" val="213426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tx1"/>
                </a:solidFill>
              </a:rPr>
              <a:t>MRSA </a:t>
            </a:r>
            <a:r>
              <a:rPr lang="en-US" altLang="en-US" sz="4800" b="1" dirty="0">
                <a:solidFill>
                  <a:schemeClr val="tx1"/>
                </a:solidFill>
              </a:rPr>
              <a:t>Testing Methodologies</a:t>
            </a:r>
            <a:endParaRPr lang="en-US" sz="4800" b="1" dirty="0">
              <a:solidFill>
                <a:schemeClr val="tx1"/>
              </a:solidFill>
            </a:endParaRPr>
          </a:p>
        </p:txBody>
      </p:sp>
      <p:sp>
        <p:nvSpPr>
          <p:cNvPr id="3" name="Content Placeholder 2"/>
          <p:cNvSpPr>
            <a:spLocks noGrp="1"/>
          </p:cNvSpPr>
          <p:nvPr>
            <p:ph sz="quarter" idx="1"/>
          </p:nvPr>
        </p:nvSpPr>
        <p:spPr/>
        <p:txBody>
          <a:bodyPr>
            <a:normAutofit lnSpcReduction="10000"/>
          </a:bodyPr>
          <a:lstStyle/>
          <a:p>
            <a:pPr>
              <a:buClr>
                <a:schemeClr val="accent1"/>
              </a:buClr>
              <a:buFont typeface="Wingdings" panose="05000000000000000000" pitchFamily="2" charset="2"/>
              <a:buChar char="Ø"/>
            </a:pPr>
            <a:endParaRPr lang="en-US" dirty="0"/>
          </a:p>
          <a:p>
            <a:pPr>
              <a:buClr>
                <a:schemeClr val="accent1"/>
              </a:buClr>
              <a:buFont typeface="Wingdings" panose="05000000000000000000" pitchFamily="2" charset="2"/>
              <a:buChar char="Ø"/>
            </a:pPr>
            <a:r>
              <a:rPr lang="en-US" dirty="0"/>
              <a:t>Broth </a:t>
            </a:r>
            <a:r>
              <a:rPr lang="en-US" dirty="0" err="1"/>
              <a:t>microdultion</a:t>
            </a:r>
            <a:r>
              <a:rPr lang="en-US" dirty="0"/>
              <a:t> testing</a:t>
            </a:r>
          </a:p>
          <a:p>
            <a:pPr>
              <a:buClr>
                <a:schemeClr val="accent1"/>
              </a:buClr>
              <a:buFont typeface="Wingdings" panose="05000000000000000000" pitchFamily="2" charset="2"/>
              <a:buChar char="Ø"/>
            </a:pPr>
            <a:r>
              <a:rPr lang="en-US" dirty="0" err="1"/>
              <a:t>Cefoxitin</a:t>
            </a:r>
            <a:r>
              <a:rPr lang="en-US" dirty="0"/>
              <a:t> disk screen test</a:t>
            </a:r>
          </a:p>
          <a:p>
            <a:pPr>
              <a:buClr>
                <a:schemeClr val="accent1"/>
              </a:buClr>
              <a:buFont typeface="Wingdings" panose="05000000000000000000" pitchFamily="2" charset="2"/>
              <a:buChar char="Ø"/>
            </a:pPr>
            <a:r>
              <a:rPr lang="en-US" dirty="0"/>
              <a:t>Latex agglutination test for PBP2a</a:t>
            </a:r>
          </a:p>
          <a:p>
            <a:pPr>
              <a:buClr>
                <a:schemeClr val="accent1"/>
              </a:buClr>
              <a:buFont typeface="Wingdings" panose="05000000000000000000" pitchFamily="2" charset="2"/>
              <a:buChar char="Ø"/>
            </a:pPr>
            <a:r>
              <a:rPr lang="en-US" dirty="0"/>
              <a:t>A plate containing 6 </a:t>
            </a:r>
            <a:r>
              <a:rPr lang="en-US" dirty="0" err="1"/>
              <a:t>μg</a:t>
            </a:r>
            <a:r>
              <a:rPr lang="en-US" dirty="0"/>
              <a:t>/ml of oxacillin in Mueller-Hinton agar supplemented with 4% </a:t>
            </a:r>
            <a:r>
              <a:rPr lang="en-US" dirty="0" err="1"/>
              <a:t>NaCl</a:t>
            </a:r>
            <a:endParaRPr lang="en-US" dirty="0"/>
          </a:p>
          <a:p>
            <a:pPr>
              <a:buClr>
                <a:schemeClr val="accent1"/>
              </a:buClr>
              <a:buFont typeface="Wingdings" panose="05000000000000000000" pitchFamily="2" charset="2"/>
              <a:buChar char="Ø"/>
            </a:pPr>
            <a:r>
              <a:rPr lang="en-US" dirty="0"/>
              <a:t>Several FDA-approved selective chromogenic agars that can be used for MRSA detection</a:t>
            </a:r>
          </a:p>
          <a:p>
            <a:pPr>
              <a:buClr>
                <a:schemeClr val="accent1"/>
              </a:buClr>
              <a:buFont typeface="Wingdings" panose="05000000000000000000" pitchFamily="2" charset="2"/>
              <a:buChar char="Ø"/>
            </a:pPr>
            <a:r>
              <a:rPr lang="en-US" dirty="0"/>
              <a:t>Polymerase chain reaction (PCR), can be used to detect the </a:t>
            </a:r>
            <a:r>
              <a:rPr lang="en-US" i="1" dirty="0" err="1"/>
              <a:t>mec</a:t>
            </a:r>
            <a:r>
              <a:rPr lang="en-US" dirty="0" err="1"/>
              <a:t>A</a:t>
            </a:r>
            <a:r>
              <a:rPr lang="en-US" dirty="0"/>
              <a:t> gene</a:t>
            </a:r>
          </a:p>
          <a:p>
            <a:pPr lvl="1">
              <a:buClr>
                <a:schemeClr val="accent1"/>
              </a:buClr>
              <a:buFont typeface="Wingdings" panose="05000000000000000000" pitchFamily="2" charset="2"/>
              <a:buChar char="Ø"/>
            </a:pPr>
            <a:r>
              <a:rPr lang="en-US" dirty="0"/>
              <a:t>will not detect novel resistance mechanisms such as </a:t>
            </a:r>
            <a:r>
              <a:rPr lang="en-US" i="1" dirty="0" err="1"/>
              <a:t>mecC</a:t>
            </a:r>
            <a:r>
              <a:rPr lang="en-US" dirty="0"/>
              <a:t> or uncommon phenotypes such as borderline-resistant oxacillin resistance</a:t>
            </a:r>
          </a:p>
        </p:txBody>
      </p:sp>
    </p:spTree>
    <p:extLst>
      <p:ext uri="{BB962C8B-B14F-4D97-AF65-F5344CB8AC3E}">
        <p14:creationId xmlns:p14="http://schemas.microsoft.com/office/powerpoint/2010/main" val="234062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tx1"/>
                </a:solidFill>
              </a:rPr>
              <a:t>MRSA </a:t>
            </a:r>
            <a:r>
              <a:rPr lang="en-US" altLang="en-US" sz="4800" b="1" dirty="0">
                <a:solidFill>
                  <a:schemeClr val="tx1"/>
                </a:solidFill>
              </a:rPr>
              <a:t>Testing Methodologies</a:t>
            </a:r>
            <a:endParaRPr lang="en-US" sz="4800" dirty="0">
              <a:solidFill>
                <a:schemeClr val="tx1"/>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813145265"/>
              </p:ext>
            </p:extLst>
          </p:nvPr>
        </p:nvGraphicFramePr>
        <p:xfrm>
          <a:off x="718479" y="2489665"/>
          <a:ext cx="11126524" cy="3810000"/>
        </p:xfrm>
        <a:graphic>
          <a:graphicData uri="http://schemas.openxmlformats.org/drawingml/2006/table">
            <a:tbl>
              <a:tblPr firstRow="1" bandRow="1">
                <a:tableStyleId>{5C22544A-7EE6-4342-B048-85BDC9FD1C3A}</a:tableStyleId>
              </a:tblPr>
              <a:tblGrid>
                <a:gridCol w="2022135">
                  <a:extLst>
                    <a:ext uri="{9D8B030D-6E8A-4147-A177-3AD203B41FA5}">
                      <a16:colId xmlns:a16="http://schemas.microsoft.com/office/drawing/2014/main" val="20000"/>
                    </a:ext>
                  </a:extLst>
                </a:gridCol>
                <a:gridCol w="2052308">
                  <a:extLst>
                    <a:ext uri="{9D8B030D-6E8A-4147-A177-3AD203B41FA5}">
                      <a16:colId xmlns:a16="http://schemas.microsoft.com/office/drawing/2014/main" val="20001"/>
                    </a:ext>
                  </a:extLst>
                </a:gridCol>
                <a:gridCol w="1906755">
                  <a:extLst>
                    <a:ext uri="{9D8B030D-6E8A-4147-A177-3AD203B41FA5}">
                      <a16:colId xmlns:a16="http://schemas.microsoft.com/office/drawing/2014/main" val="20002"/>
                    </a:ext>
                  </a:extLst>
                </a:gridCol>
                <a:gridCol w="1804867">
                  <a:extLst>
                    <a:ext uri="{9D8B030D-6E8A-4147-A177-3AD203B41FA5}">
                      <a16:colId xmlns:a16="http://schemas.microsoft.com/office/drawing/2014/main" val="20003"/>
                    </a:ext>
                  </a:extLst>
                </a:gridCol>
                <a:gridCol w="3340459">
                  <a:extLst>
                    <a:ext uri="{9D8B030D-6E8A-4147-A177-3AD203B41FA5}">
                      <a16:colId xmlns:a16="http://schemas.microsoft.com/office/drawing/2014/main" val="20004"/>
                    </a:ext>
                  </a:extLst>
                </a:gridCol>
              </a:tblGrid>
              <a:tr h="37084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bg2"/>
                          </a:solidFill>
                          <a:effectLst/>
                          <a:latin typeface="Arial" charset="0"/>
                        </a:rPr>
                        <a:t>Method</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bg2"/>
                          </a:solidFill>
                          <a:effectLst/>
                          <a:latin typeface="Arial" charset="0"/>
                        </a:rPr>
                        <a:t>Cost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bg2"/>
                          </a:solidFill>
                          <a:effectLst/>
                          <a:latin typeface="Arial" charset="0"/>
                        </a:rPr>
                        <a:t>Hands-On/ Complexity</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bg2"/>
                          </a:solidFill>
                          <a:effectLst/>
                          <a:latin typeface="Arial" charset="0"/>
                        </a:rPr>
                        <a:t>TAT</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dirty="0">
                          <a:ln>
                            <a:noFill/>
                          </a:ln>
                          <a:solidFill>
                            <a:schemeClr val="bg2"/>
                          </a:solidFill>
                          <a:effectLst/>
                          <a:latin typeface="Arial" charset="0"/>
                        </a:rPr>
                        <a:t>Best Choice For…</a:t>
                      </a:r>
                    </a:p>
                  </a:txBody>
                  <a:tcPr horzOverflow="overflow"/>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rgbClr val="002060"/>
                          </a:solidFill>
                          <a:effectLst/>
                          <a:latin typeface="Arial" charset="0"/>
                        </a:rPr>
                        <a:t>Conventional Culture (with o/n BE)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dirty="0">
                        <a:ln>
                          <a:noFill/>
                        </a:ln>
                        <a:solidFill>
                          <a:schemeClr val="bg2"/>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dirty="0">
                        <a:ln>
                          <a:noFill/>
                        </a:ln>
                        <a:solidFill>
                          <a:schemeClr val="bg2"/>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a:ln>
                          <a:noFill/>
                        </a:ln>
                        <a:solidFill>
                          <a:schemeClr val="bg2"/>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rgbClr val="002060"/>
                          </a:solidFill>
                          <a:effectLst/>
                          <a:latin typeface="Arial" charset="0"/>
                        </a:rPr>
                        <a:t>Not recommended—there are better methods</a:t>
                      </a:r>
                    </a:p>
                  </a:txBody>
                  <a:tcPr horzOverflow="overflow"/>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rgbClr val="002060"/>
                          </a:solidFill>
                          <a:effectLst/>
                          <a:latin typeface="Arial" charset="0"/>
                        </a:rPr>
                        <a:t>Culture w/ </a:t>
                      </a:r>
                      <a:r>
                        <a:rPr kumimoji="0" lang="en-US" sz="1800" b="0" i="0" u="none" strike="noStrike" cap="none" normalizeH="0" baseline="0" dirty="0" err="1">
                          <a:ln>
                            <a:noFill/>
                          </a:ln>
                          <a:solidFill>
                            <a:srgbClr val="002060"/>
                          </a:solidFill>
                          <a:effectLst/>
                          <a:latin typeface="Arial" charset="0"/>
                        </a:rPr>
                        <a:t>Chromagar</a:t>
                      </a:r>
                      <a:endParaRPr kumimoji="0" lang="en-US" sz="1800" b="0" i="0" u="none" strike="noStrike" cap="none" normalizeH="0" baseline="0" dirty="0">
                        <a:ln>
                          <a:noFill/>
                        </a:ln>
                        <a:solidFill>
                          <a:srgbClr val="002060"/>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dirty="0">
                        <a:ln>
                          <a:noFill/>
                        </a:ln>
                        <a:solidFill>
                          <a:schemeClr val="bg2"/>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dirty="0">
                        <a:ln>
                          <a:noFill/>
                        </a:ln>
                        <a:solidFill>
                          <a:schemeClr val="bg2"/>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dirty="0">
                        <a:ln>
                          <a:noFill/>
                        </a:ln>
                        <a:solidFill>
                          <a:schemeClr val="bg2"/>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rgbClr val="002060"/>
                          </a:solidFill>
                          <a:effectLst/>
                          <a:latin typeface="Arial" charset="0"/>
                        </a:rPr>
                        <a:t>Labs with limited staff and resources</a:t>
                      </a:r>
                    </a:p>
                  </a:txBody>
                  <a:tcPr horzOverflow="overflow"/>
                </a:tc>
                <a:extLst>
                  <a:ext uri="{0D108BD9-81ED-4DB2-BD59-A6C34878D82A}">
                    <a16:rowId xmlns:a16="http://schemas.microsoft.com/office/drawing/2014/main" val="10002"/>
                  </a:ext>
                </a:extLst>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err="1">
                          <a:ln>
                            <a:noFill/>
                          </a:ln>
                          <a:solidFill>
                            <a:srgbClr val="002060"/>
                          </a:solidFill>
                          <a:effectLst/>
                          <a:latin typeface="Arial" charset="0"/>
                        </a:rPr>
                        <a:t>GeneOhm</a:t>
                      </a:r>
                      <a:endParaRPr kumimoji="0" lang="en-US" sz="1800" b="0" i="0" u="none" strike="noStrike" cap="none" normalizeH="0" baseline="0" dirty="0">
                        <a:ln>
                          <a:noFill/>
                        </a:ln>
                        <a:solidFill>
                          <a:srgbClr val="002060"/>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a:ln>
                          <a:noFill/>
                        </a:ln>
                        <a:solidFill>
                          <a:schemeClr val="bg2"/>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dirty="0">
                        <a:ln>
                          <a:noFill/>
                        </a:ln>
                        <a:solidFill>
                          <a:schemeClr val="bg2"/>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dirty="0">
                        <a:ln>
                          <a:noFill/>
                        </a:ln>
                        <a:solidFill>
                          <a:schemeClr val="bg2"/>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rgbClr val="002060"/>
                          </a:solidFill>
                          <a:effectLst/>
                          <a:latin typeface="Arial" charset="0"/>
                        </a:rPr>
                        <a:t>Lab staff with adequate staffing requiring quick TAT </a:t>
                      </a:r>
                    </a:p>
                  </a:txBody>
                  <a:tcPr horzOverflow="overflow"/>
                </a:tc>
                <a:extLst>
                  <a:ext uri="{0D108BD9-81ED-4DB2-BD59-A6C34878D82A}">
                    <a16:rowId xmlns:a16="http://schemas.microsoft.com/office/drawing/2014/main" val="10003"/>
                  </a:ext>
                </a:extLst>
              </a:tr>
              <a:tr h="3708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err="1">
                          <a:ln>
                            <a:noFill/>
                          </a:ln>
                          <a:solidFill>
                            <a:srgbClr val="002060"/>
                          </a:solidFill>
                          <a:effectLst/>
                          <a:latin typeface="Arial" charset="0"/>
                        </a:rPr>
                        <a:t>GeneXpert</a:t>
                      </a:r>
                      <a:endParaRPr kumimoji="0" lang="en-US" sz="1800" b="0" i="0" u="none" strike="noStrike" cap="none" normalizeH="0" baseline="0" dirty="0">
                        <a:ln>
                          <a:noFill/>
                        </a:ln>
                        <a:solidFill>
                          <a:srgbClr val="002060"/>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dirty="0">
                        <a:ln>
                          <a:noFill/>
                        </a:ln>
                        <a:solidFill>
                          <a:schemeClr val="bg2"/>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dirty="0">
                        <a:ln>
                          <a:noFill/>
                        </a:ln>
                        <a:solidFill>
                          <a:schemeClr val="bg2"/>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dirty="0">
                        <a:ln>
                          <a:noFill/>
                        </a:ln>
                        <a:solidFill>
                          <a:schemeClr val="bg2"/>
                        </a:solidFill>
                        <a:effectLst>
                          <a:outerShdw blurRad="38100" dist="38100" dir="2700000" algn="tl">
                            <a:srgbClr val="000000"/>
                          </a:outerShdw>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a:ln>
                            <a:noFill/>
                          </a:ln>
                          <a:solidFill>
                            <a:srgbClr val="002060"/>
                          </a:solidFill>
                          <a:effectLst/>
                          <a:latin typeface="Arial" charset="0"/>
                        </a:rPr>
                        <a:t>Labs requiring quick TAT with limited staffing but financial resources</a:t>
                      </a:r>
                    </a:p>
                  </a:txBody>
                  <a:tcPr horzOverflow="overflow"/>
                </a:tc>
                <a:extLst>
                  <a:ext uri="{0D108BD9-81ED-4DB2-BD59-A6C34878D82A}">
                    <a16:rowId xmlns:a16="http://schemas.microsoft.com/office/drawing/2014/main" val="10004"/>
                  </a:ext>
                </a:extLst>
              </a:tr>
            </a:tbl>
          </a:graphicData>
        </a:graphic>
      </p:graphicFrame>
      <p:pic>
        <p:nvPicPr>
          <p:cNvPr id="5" name="Picture 43" descr="MCj042478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0235" y="3257843"/>
            <a:ext cx="6096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4" descr="MCj042478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0597" y="4852585"/>
            <a:ext cx="6096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5" descr="MCj042478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997" y="4852585"/>
            <a:ext cx="6096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6" descr="MCj042478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0197" y="5492685"/>
            <a:ext cx="6096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7" descr="MCj042478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997" y="5508380"/>
            <a:ext cx="6096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8" descr="MCj042478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5287" y="5480149"/>
            <a:ext cx="6096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1" descr="MCj042478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0305" y="4139079"/>
            <a:ext cx="6096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9" descr="MCj04354740000[1]"/>
          <p:cNvPicPr>
            <a:picLocks noChangeAspect="1" noChangeArrowheads="1"/>
          </p:cNvPicPr>
          <p:nvPr/>
        </p:nvPicPr>
        <p:blipFill>
          <a:blip r:embed="rId3" cstate="print">
            <a:extLst>
              <a:ext uri="{28A0092B-C50C-407E-A947-70E740481C1C}">
                <a14:useLocalDpi xmlns:a14="http://schemas.microsoft.com/office/drawing/2010/main" val="0"/>
              </a:ext>
            </a:extLst>
          </a:blip>
          <a:srcRect l="24843" t="8763" r="50635" b="37628"/>
          <a:stretch>
            <a:fillRect/>
          </a:stretch>
        </p:blipFill>
        <p:spPr bwMode="auto">
          <a:xfrm>
            <a:off x="5465303" y="3257843"/>
            <a:ext cx="22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5" descr="MCj04354740000[1]"/>
          <p:cNvPicPr>
            <a:picLocks noChangeAspect="1" noChangeArrowheads="1"/>
          </p:cNvPicPr>
          <p:nvPr/>
        </p:nvPicPr>
        <p:blipFill>
          <a:blip r:embed="rId3" cstate="print">
            <a:extLst>
              <a:ext uri="{28A0092B-C50C-407E-A947-70E740481C1C}">
                <a14:useLocalDpi xmlns:a14="http://schemas.microsoft.com/office/drawing/2010/main" val="0"/>
              </a:ext>
            </a:extLst>
          </a:blip>
          <a:srcRect l="24843" t="8763" r="19812" b="37628"/>
          <a:stretch>
            <a:fillRect/>
          </a:stretch>
        </p:blipFill>
        <p:spPr bwMode="auto">
          <a:xfrm>
            <a:off x="4931901" y="3257843"/>
            <a:ext cx="51593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5" descr="MCj04354740000[1]"/>
          <p:cNvPicPr>
            <a:picLocks noChangeAspect="1" noChangeArrowheads="1"/>
          </p:cNvPicPr>
          <p:nvPr/>
        </p:nvPicPr>
        <p:blipFill>
          <a:blip r:embed="rId3" cstate="print">
            <a:extLst>
              <a:ext uri="{28A0092B-C50C-407E-A947-70E740481C1C}">
                <a14:useLocalDpi xmlns:a14="http://schemas.microsoft.com/office/drawing/2010/main" val="0"/>
              </a:ext>
            </a:extLst>
          </a:blip>
          <a:srcRect l="24843" t="8763" r="19812" b="37628"/>
          <a:stretch>
            <a:fillRect/>
          </a:stretch>
        </p:blipFill>
        <p:spPr bwMode="auto">
          <a:xfrm>
            <a:off x="4949365" y="4089865"/>
            <a:ext cx="51593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8" descr="MCj04354740000[1]"/>
          <p:cNvPicPr>
            <a:picLocks noChangeAspect="1" noChangeArrowheads="1"/>
          </p:cNvPicPr>
          <p:nvPr/>
        </p:nvPicPr>
        <p:blipFill>
          <a:blip r:embed="rId3" cstate="print">
            <a:extLst>
              <a:ext uri="{28A0092B-C50C-407E-A947-70E740481C1C}">
                <a14:useLocalDpi xmlns:a14="http://schemas.microsoft.com/office/drawing/2010/main" val="0"/>
              </a:ext>
            </a:extLst>
          </a:blip>
          <a:srcRect l="24843" t="8763" r="19812" b="37628"/>
          <a:stretch>
            <a:fillRect/>
          </a:stretch>
        </p:blipFill>
        <p:spPr bwMode="auto">
          <a:xfrm>
            <a:off x="4895129" y="5557277"/>
            <a:ext cx="51593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9" descr="MCj04354740000[1]"/>
          <p:cNvPicPr>
            <a:picLocks noChangeAspect="1" noChangeArrowheads="1"/>
          </p:cNvPicPr>
          <p:nvPr/>
        </p:nvPicPr>
        <p:blipFill>
          <a:blip r:embed="rId3" cstate="print">
            <a:extLst>
              <a:ext uri="{28A0092B-C50C-407E-A947-70E740481C1C}">
                <a14:useLocalDpi xmlns:a14="http://schemas.microsoft.com/office/drawing/2010/main" val="0"/>
              </a:ext>
            </a:extLst>
          </a:blip>
          <a:srcRect l="24843" t="8763" r="19812" b="37628"/>
          <a:stretch>
            <a:fillRect/>
          </a:stretch>
        </p:blipFill>
        <p:spPr bwMode="auto">
          <a:xfrm>
            <a:off x="4924685" y="4775665"/>
            <a:ext cx="51593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0" descr="MCj04354740000[1]"/>
          <p:cNvPicPr>
            <a:picLocks noChangeAspect="1" noChangeArrowheads="1"/>
          </p:cNvPicPr>
          <p:nvPr/>
        </p:nvPicPr>
        <p:blipFill>
          <a:blip r:embed="rId3" cstate="print">
            <a:extLst>
              <a:ext uri="{28A0092B-C50C-407E-A947-70E740481C1C}">
                <a14:useLocalDpi xmlns:a14="http://schemas.microsoft.com/office/drawing/2010/main" val="0"/>
              </a:ext>
            </a:extLst>
          </a:blip>
          <a:srcRect l="24843" t="8763" r="19812" b="37628"/>
          <a:stretch>
            <a:fillRect/>
          </a:stretch>
        </p:blipFill>
        <p:spPr bwMode="auto">
          <a:xfrm>
            <a:off x="5436921" y="4779352"/>
            <a:ext cx="51593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6" descr="MCj04354740000[1]"/>
          <p:cNvPicPr>
            <a:picLocks noChangeAspect="1" noChangeArrowheads="1"/>
          </p:cNvPicPr>
          <p:nvPr/>
        </p:nvPicPr>
        <p:blipFill>
          <a:blip r:embed="rId3" cstate="print">
            <a:extLst>
              <a:ext uri="{28A0092B-C50C-407E-A947-70E740481C1C}">
                <a14:useLocalDpi xmlns:a14="http://schemas.microsoft.com/office/drawing/2010/main" val="0"/>
              </a:ext>
            </a:extLst>
          </a:blip>
          <a:srcRect l="24843" t="8763" r="19812" b="37628"/>
          <a:stretch>
            <a:fillRect/>
          </a:stretch>
        </p:blipFill>
        <p:spPr bwMode="auto">
          <a:xfrm>
            <a:off x="5893365" y="4815608"/>
            <a:ext cx="51593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7" descr="MCj04354740000[1]"/>
          <p:cNvPicPr>
            <a:picLocks noChangeAspect="1" noChangeArrowheads="1"/>
          </p:cNvPicPr>
          <p:nvPr/>
        </p:nvPicPr>
        <p:blipFill>
          <a:blip r:embed="rId3" cstate="print">
            <a:extLst>
              <a:ext uri="{28A0092B-C50C-407E-A947-70E740481C1C}">
                <a14:useLocalDpi xmlns:a14="http://schemas.microsoft.com/office/drawing/2010/main" val="0"/>
              </a:ext>
            </a:extLst>
          </a:blip>
          <a:srcRect l="24843" t="8763" r="19812" b="37628"/>
          <a:stretch>
            <a:fillRect/>
          </a:stretch>
        </p:blipFill>
        <p:spPr bwMode="auto">
          <a:xfrm>
            <a:off x="5430121" y="5535821"/>
            <a:ext cx="51593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2" descr="MCj043260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3731" y="3293685"/>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3" descr="MCj043260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9020" y="330085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4" descr="MCj043260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0748" y="3256892"/>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6" descr="MCj043260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1163" y="4153408"/>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7" descr="MCj043260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96" y="4139078"/>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1" descr="MCj043260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5496" y="5551537"/>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2" descr="MCj043260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5496" y="4817245"/>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84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7" name="Rectangle 5"/>
          <p:cNvSpPr>
            <a:spLocks noGrp="1" noChangeArrowheads="1"/>
          </p:cNvSpPr>
          <p:nvPr>
            <p:ph sz="quarter" idx="1"/>
          </p:nvPr>
        </p:nvSpPr>
        <p:spPr>
          <a:xfrm>
            <a:off x="487680" y="1965960"/>
            <a:ext cx="7574280" cy="2575560"/>
          </a:xfrm>
        </p:spPr>
        <p:txBody>
          <a:bodyPr>
            <a:noAutofit/>
          </a:bodyPr>
          <a:lstStyle/>
          <a:p>
            <a:pPr marL="68263" indent="-3175" algn="just">
              <a:buFont typeface="Wingdings" pitchFamily="2" charset="2"/>
              <a:buChar char="Ø"/>
            </a:pPr>
            <a:endParaRPr lang="en-US" sz="1800" dirty="0"/>
          </a:p>
          <a:p>
            <a:pPr marL="68263" indent="-3175" algn="just">
              <a:buFont typeface="Wingdings" pitchFamily="2" charset="2"/>
              <a:buChar char="Ø"/>
            </a:pPr>
            <a:r>
              <a:rPr lang="en-US" sz="1800" dirty="0"/>
              <a:t> Is a gram positive </a:t>
            </a:r>
            <a:r>
              <a:rPr lang="en-US" sz="1800" dirty="0" err="1"/>
              <a:t>cocci</a:t>
            </a:r>
            <a:r>
              <a:rPr lang="en-US" sz="1800" dirty="0"/>
              <a:t> that is resistant to beta </a:t>
            </a:r>
            <a:r>
              <a:rPr lang="en-US" sz="1800" dirty="0" err="1"/>
              <a:t>lactam</a:t>
            </a:r>
            <a:r>
              <a:rPr lang="en-US" sz="1800" dirty="0"/>
              <a:t> group of antibiotics</a:t>
            </a:r>
          </a:p>
          <a:p>
            <a:pPr marL="342583" lvl="1" indent="-3175" algn="just">
              <a:buFont typeface="Wingdings" pitchFamily="2" charset="2"/>
              <a:buChar char="v"/>
            </a:pPr>
            <a:r>
              <a:rPr lang="en-US" sz="1600" dirty="0" err="1"/>
              <a:t>Penicillins</a:t>
            </a:r>
            <a:endParaRPr lang="en-US" sz="1600" dirty="0"/>
          </a:p>
          <a:p>
            <a:pPr marL="342583" lvl="1" indent="-3175" algn="just">
              <a:buFont typeface="Wingdings" pitchFamily="2" charset="2"/>
              <a:buChar char="v"/>
            </a:pPr>
            <a:r>
              <a:rPr lang="en-US" sz="1600" dirty="0" err="1"/>
              <a:t>Cephalosporins</a:t>
            </a:r>
            <a:r>
              <a:rPr lang="en-US" sz="1600" dirty="0"/>
              <a:t>(except 5</a:t>
            </a:r>
            <a:r>
              <a:rPr lang="en-US" sz="1600" baseline="30000" dirty="0"/>
              <a:t>th</a:t>
            </a:r>
            <a:r>
              <a:rPr lang="en-US" sz="1600" dirty="0"/>
              <a:t> generation </a:t>
            </a:r>
            <a:r>
              <a:rPr lang="en-US" sz="1600" dirty="0" err="1"/>
              <a:t>cephalosporins</a:t>
            </a:r>
            <a:r>
              <a:rPr lang="en-US" sz="1600" dirty="0"/>
              <a:t>)</a:t>
            </a:r>
          </a:p>
          <a:p>
            <a:pPr marL="342583" lvl="1" indent="-3175" algn="just">
              <a:buFont typeface="Wingdings" pitchFamily="2" charset="2"/>
              <a:buChar char="v"/>
            </a:pPr>
            <a:r>
              <a:rPr lang="en-US" sz="1600" dirty="0" err="1"/>
              <a:t>Carbapenems</a:t>
            </a:r>
            <a:endParaRPr lang="en-US" sz="1600" dirty="0"/>
          </a:p>
          <a:p>
            <a:pPr marL="342583" lvl="1" indent="-3175" algn="just">
              <a:buNone/>
            </a:pPr>
            <a:endParaRPr lang="en-US" sz="1600" dirty="0"/>
          </a:p>
          <a:p>
            <a:pPr marL="342583" lvl="1" indent="-3175" algn="just">
              <a:buFont typeface="Wingdings" pitchFamily="2" charset="2"/>
              <a:buChar char="Ø"/>
            </a:pPr>
            <a:r>
              <a:rPr lang="en-US" sz="1800" dirty="0"/>
              <a:t>MRSA causes a variety of disseminated, lethal infections </a:t>
            </a:r>
          </a:p>
          <a:p>
            <a:pPr marL="68263" indent="-3175" algn="just">
              <a:buFont typeface="Wingdings" pitchFamily="2" charset="2"/>
              <a:buChar char="Ø"/>
            </a:pPr>
            <a:r>
              <a:rPr lang="en-US" sz="1800" dirty="0"/>
              <a:t> These bacteria colonize the skin in approximately 40% of healthy people. </a:t>
            </a:r>
          </a:p>
          <a:p>
            <a:pPr marL="68263" indent="-3175" algn="just">
              <a:buFont typeface="Wingdings" pitchFamily="2" charset="2"/>
              <a:buChar char="Ø"/>
            </a:pPr>
            <a:r>
              <a:rPr lang="en-US" sz="1800" dirty="0"/>
              <a:t> Frequently </a:t>
            </a:r>
            <a:r>
              <a:rPr lang="en-US" sz="1800" i="1" dirty="0"/>
              <a:t>S </a:t>
            </a:r>
            <a:r>
              <a:rPr lang="en-US" sz="1800" i="1" dirty="0" err="1"/>
              <a:t>aureus</a:t>
            </a:r>
            <a:r>
              <a:rPr lang="en-US" sz="1800" dirty="0"/>
              <a:t> is cultured from nasal passages in approximately 30% of  the healthy population</a:t>
            </a:r>
          </a:p>
          <a:p>
            <a:pPr marL="68263" indent="-3175" algn="just">
              <a:buFont typeface="Wingdings" pitchFamily="2" charset="2"/>
              <a:buChar char="Ø"/>
            </a:pPr>
            <a:r>
              <a:rPr lang="en-US" sz="1800" dirty="0"/>
              <a:t> The evolution of the increasing microbial resistance is </a:t>
            </a:r>
            <a:r>
              <a:rPr lang="en-US" sz="1800" dirty="0" err="1"/>
              <a:t>multifactorial</a:t>
            </a:r>
            <a:r>
              <a:rPr lang="en-US" sz="1800" dirty="0"/>
              <a:t>, but the chronic overuse of antibiotics geographically has imposed selective pressures on many pathogens including </a:t>
            </a:r>
            <a:r>
              <a:rPr lang="en-US" sz="1800" i="1" dirty="0"/>
              <a:t>S </a:t>
            </a:r>
            <a:r>
              <a:rPr lang="en-US" sz="1800" i="1" dirty="0" err="1"/>
              <a:t>aureus</a:t>
            </a:r>
            <a:r>
              <a:rPr lang="en-US" sz="1800" dirty="0"/>
              <a:t>. These selective pressures mediate the acquisition of resistance </a:t>
            </a:r>
          </a:p>
          <a:p>
            <a:pPr marL="68263" indent="-3175" algn="just">
              <a:buFont typeface="Wingdings" pitchFamily="2" charset="2"/>
              <a:buChar char="Ø"/>
            </a:pPr>
            <a:endParaRPr lang="en-US" sz="1800" i="1" dirty="0"/>
          </a:p>
        </p:txBody>
      </p:sp>
      <p:pic>
        <p:nvPicPr>
          <p:cNvPr id="4" name="Picture 2"/>
          <p:cNvPicPr>
            <a:picLocks noChangeAspect="1" noChangeArrowheads="1"/>
          </p:cNvPicPr>
          <p:nvPr/>
        </p:nvPicPr>
        <p:blipFill>
          <a:blip r:embed="rId3"/>
          <a:srcRect/>
          <a:stretch>
            <a:fillRect/>
          </a:stretch>
        </p:blipFill>
        <p:spPr bwMode="auto">
          <a:xfrm>
            <a:off x="8429768" y="2248409"/>
            <a:ext cx="3181043" cy="3818131"/>
          </a:xfrm>
          <a:prstGeom prst="rect">
            <a:avLst/>
          </a:prstGeom>
          <a:noFill/>
          <a:ln w="9525">
            <a:noFill/>
            <a:miter lim="800000"/>
            <a:headEnd/>
            <a:tailEnd/>
          </a:ln>
        </p:spPr>
      </p:pic>
      <p:sp>
        <p:nvSpPr>
          <p:cNvPr id="6" name="Rectangle 5"/>
          <p:cNvSpPr/>
          <p:nvPr/>
        </p:nvSpPr>
        <p:spPr>
          <a:xfrm>
            <a:off x="396240" y="762000"/>
            <a:ext cx="11186160" cy="1077218"/>
          </a:xfrm>
          <a:prstGeom prst="rect">
            <a:avLst/>
          </a:prstGeom>
        </p:spPr>
        <p:txBody>
          <a:bodyPr wrap="square">
            <a:spAutoFit/>
          </a:bodyPr>
          <a:lstStyle/>
          <a:p>
            <a:pPr marL="68263" indent="-3175" algn="just">
              <a:buNone/>
            </a:pPr>
            <a:r>
              <a:rPr lang="en-US" sz="3200" b="1" dirty="0">
                <a:solidFill>
                  <a:schemeClr val="bg1"/>
                </a:solidFill>
              </a:rPr>
              <a:t> </a:t>
            </a:r>
            <a:r>
              <a:rPr lang="en-US" sz="3200" b="1" dirty="0" err="1">
                <a:solidFill>
                  <a:schemeClr val="bg1"/>
                </a:solidFill>
              </a:rPr>
              <a:t>Methicillin</a:t>
            </a:r>
            <a:r>
              <a:rPr lang="en-US" sz="3200" b="1" dirty="0">
                <a:solidFill>
                  <a:schemeClr val="bg1"/>
                </a:solidFill>
              </a:rPr>
              <a:t>/</a:t>
            </a:r>
            <a:r>
              <a:rPr lang="en-US" sz="3200" b="1" dirty="0" err="1">
                <a:solidFill>
                  <a:schemeClr val="bg1"/>
                </a:solidFill>
              </a:rPr>
              <a:t>Meticillin</a:t>
            </a:r>
            <a:r>
              <a:rPr lang="en-US" sz="3200" b="1" dirty="0">
                <a:solidFill>
                  <a:schemeClr val="bg1"/>
                </a:solidFill>
              </a:rPr>
              <a:t> Resistant Staphylococcus </a:t>
            </a:r>
            <a:r>
              <a:rPr lang="en-US" sz="3200" b="1" dirty="0" err="1">
                <a:solidFill>
                  <a:schemeClr val="bg1"/>
                </a:solidFill>
              </a:rPr>
              <a:t>aureus</a:t>
            </a:r>
            <a:r>
              <a:rPr lang="en-US" sz="3200" b="1" dirty="0">
                <a:solidFill>
                  <a:schemeClr val="bg1"/>
                </a:solidFill>
              </a:rPr>
              <a:t> (MRSA)</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tx1"/>
                </a:solidFill>
              </a:rPr>
              <a:t>MRSA </a:t>
            </a:r>
            <a:r>
              <a:rPr lang="en-US" altLang="en-US" sz="4800" b="1" dirty="0">
                <a:solidFill>
                  <a:schemeClr val="tx1"/>
                </a:solidFill>
              </a:rPr>
              <a:t>Testing Methodologies - Time</a:t>
            </a:r>
            <a:endParaRPr lang="en-US" sz="4800" dirty="0">
              <a:solidFill>
                <a:schemeClr val="tx1"/>
              </a:solidFill>
            </a:endParaRPr>
          </a:p>
        </p:txBody>
      </p:sp>
      <p:graphicFrame>
        <p:nvGraphicFramePr>
          <p:cNvPr id="4" name="Group 141"/>
          <p:cNvGraphicFramePr>
            <a:graphicFrameLocks/>
          </p:cNvGraphicFramePr>
          <p:nvPr>
            <p:extLst>
              <p:ext uri="{D42A27DB-BD31-4B8C-83A1-F6EECF244321}">
                <p14:modId xmlns:p14="http://schemas.microsoft.com/office/powerpoint/2010/main" val="1196628890"/>
              </p:ext>
            </p:extLst>
          </p:nvPr>
        </p:nvGraphicFramePr>
        <p:xfrm>
          <a:off x="1814511" y="2284346"/>
          <a:ext cx="8458200" cy="3944993"/>
        </p:xfrm>
        <a:graphic>
          <a:graphicData uri="http://schemas.openxmlformats.org/drawingml/2006/table">
            <a:tbl>
              <a:tblPr>
                <a:tableStyleId>{B301B821-A1FF-4177-AEE7-76D212191A09}</a:tableStyleId>
              </a:tblPr>
              <a:tblGrid>
                <a:gridCol w="25908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70099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1" i="0" u="none" strike="noStrike" cap="none" normalizeH="0" baseline="0" dirty="0">
                        <a:ln>
                          <a:noFill/>
                        </a:ln>
                        <a:solidFill>
                          <a:srgbClr val="002060"/>
                        </a:solidFill>
                        <a:effectLst/>
                        <a:latin typeface="Arial" charset="0"/>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u="none" strike="noStrike" cap="none" normalizeH="0" baseline="0" dirty="0">
                          <a:ln>
                            <a:noFill/>
                          </a:ln>
                          <a:solidFill>
                            <a:srgbClr val="002060"/>
                          </a:solidFill>
                          <a:effectLst/>
                        </a:rPr>
                        <a:t>Hands-On Time per Sample</a:t>
                      </a:r>
                      <a:endParaRPr kumimoji="0" lang="en-US" sz="2000" b="1" i="0" u="none" strike="noStrike" cap="none" normalizeH="0" baseline="0" dirty="0">
                        <a:ln>
                          <a:noFill/>
                        </a:ln>
                        <a:solidFill>
                          <a:srgbClr val="002060"/>
                        </a:solidFill>
                        <a:effectLst/>
                        <a:latin typeface="Arial" charset="0"/>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u="none" strike="noStrike" cap="none" normalizeH="0" baseline="0" dirty="0">
                          <a:ln>
                            <a:noFill/>
                          </a:ln>
                          <a:solidFill>
                            <a:srgbClr val="002060"/>
                          </a:solidFill>
                          <a:effectLst/>
                        </a:rPr>
                        <a:t>Complexity</a:t>
                      </a:r>
                      <a:endParaRPr kumimoji="0" lang="en-US" sz="2000" b="1" i="0" u="none" strike="noStrike" cap="none" normalizeH="0" baseline="0" dirty="0">
                        <a:ln>
                          <a:noFill/>
                        </a:ln>
                        <a:solidFill>
                          <a:srgbClr val="002060"/>
                        </a:solidFill>
                        <a:effectLst/>
                        <a:latin typeface="Arial" charset="0"/>
                      </a:endParaRPr>
                    </a:p>
                  </a:txBody>
                  <a:tcPr marT="45711" marB="4571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u="none" strike="noStrike" cap="none" normalizeH="0" baseline="0" dirty="0">
                          <a:ln>
                            <a:noFill/>
                          </a:ln>
                          <a:solidFill>
                            <a:srgbClr val="002060"/>
                          </a:solidFill>
                          <a:effectLst/>
                        </a:rPr>
                        <a:t>TAT</a:t>
                      </a:r>
                      <a:endParaRPr kumimoji="0" lang="en-US" sz="2000" b="1" i="0" u="none" strike="noStrike" cap="none" normalizeH="0" baseline="0" dirty="0">
                        <a:ln>
                          <a:noFill/>
                        </a:ln>
                        <a:solidFill>
                          <a:srgbClr val="002060"/>
                        </a:solidFill>
                        <a:effectLst/>
                        <a:latin typeface="Arial" charset="0"/>
                      </a:endParaRPr>
                    </a:p>
                  </a:txBody>
                  <a:tcPr marT="45711" marB="45711" horzOverflow="overflow"/>
                </a:tc>
                <a:extLst>
                  <a:ext uri="{0D108BD9-81ED-4DB2-BD59-A6C34878D82A}">
                    <a16:rowId xmlns:a16="http://schemas.microsoft.com/office/drawing/2014/main" val="10000"/>
                  </a:ext>
                </a:extLst>
              </a:tr>
              <a:tr h="55075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a:ln>
                            <a:noFill/>
                          </a:ln>
                          <a:solidFill>
                            <a:srgbClr val="002060"/>
                          </a:solidFill>
                          <a:effectLst/>
                        </a:rPr>
                        <a:t>Conventional Culture *</a:t>
                      </a:r>
                      <a:endParaRPr kumimoji="0" lang="en-US" sz="1800" b="0" i="0" u="none" strike="noStrike" cap="none" normalizeH="0" baseline="0" dirty="0">
                        <a:ln>
                          <a:noFill/>
                        </a:ln>
                        <a:solidFill>
                          <a:srgbClr val="002060"/>
                        </a:solidFill>
                        <a:effectLst/>
                        <a:latin typeface="Arial" charset="0"/>
                      </a:endParaRP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a:ln>
                            <a:noFill/>
                          </a:ln>
                          <a:solidFill>
                            <a:srgbClr val="002060"/>
                          </a:solidFill>
                          <a:effectLst/>
                        </a:rPr>
                        <a:t>10 min</a:t>
                      </a:r>
                      <a:endParaRPr kumimoji="0" lang="en-US" sz="1800" b="0" i="0" u="none" strike="noStrike" cap="none" normalizeH="0" baseline="0" dirty="0">
                        <a:ln>
                          <a:noFill/>
                        </a:ln>
                        <a:solidFill>
                          <a:srgbClr val="002060"/>
                        </a:solidFill>
                        <a:effectLst/>
                        <a:latin typeface="Arial" charset="0"/>
                      </a:endParaRP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a:ln>
                            <a:noFill/>
                          </a:ln>
                          <a:solidFill>
                            <a:srgbClr val="002060"/>
                          </a:solidFill>
                          <a:effectLst/>
                        </a:rPr>
                        <a:t>low</a:t>
                      </a:r>
                      <a:endParaRPr kumimoji="0" lang="en-US" sz="1800" b="0" i="0" u="none" strike="noStrike" cap="none" normalizeH="0" baseline="0" dirty="0">
                        <a:ln>
                          <a:noFill/>
                        </a:ln>
                        <a:solidFill>
                          <a:srgbClr val="002060"/>
                        </a:solidFill>
                        <a:effectLst/>
                        <a:latin typeface="Arial" charset="0"/>
                      </a:endParaRP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a:ln>
                            <a:noFill/>
                          </a:ln>
                          <a:solidFill>
                            <a:srgbClr val="002060"/>
                          </a:solidFill>
                          <a:effectLst/>
                        </a:rPr>
                        <a:t>3 days</a:t>
                      </a:r>
                      <a:endParaRPr kumimoji="0" lang="en-US" sz="1800" b="0" i="0" u="none" strike="noStrike" cap="none" normalizeH="0" baseline="0" dirty="0">
                        <a:ln>
                          <a:noFill/>
                        </a:ln>
                        <a:solidFill>
                          <a:srgbClr val="002060"/>
                        </a:solidFill>
                        <a:effectLst/>
                        <a:latin typeface="Arial" charset="0"/>
                      </a:endParaRPr>
                    </a:p>
                  </a:txBody>
                  <a:tcPr marT="45711" marB="45711" horzOverflow="overflow"/>
                </a:tc>
                <a:extLst>
                  <a:ext uri="{0D108BD9-81ED-4DB2-BD59-A6C34878D82A}">
                    <a16:rowId xmlns:a16="http://schemas.microsoft.com/office/drawing/2014/main" val="10001"/>
                  </a:ext>
                </a:extLst>
              </a:tr>
              <a:tr h="69489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a:ln>
                            <a:noFill/>
                          </a:ln>
                          <a:solidFill>
                            <a:srgbClr val="002060"/>
                          </a:solidFill>
                          <a:effectLst/>
                        </a:rPr>
                        <a:t>BBL-</a:t>
                      </a:r>
                      <a:r>
                        <a:rPr kumimoji="0" lang="en-US" sz="1800" u="none" strike="noStrike" cap="none" normalizeH="0" baseline="0" dirty="0" err="1">
                          <a:ln>
                            <a:noFill/>
                          </a:ln>
                          <a:solidFill>
                            <a:srgbClr val="002060"/>
                          </a:solidFill>
                          <a:effectLst/>
                        </a:rPr>
                        <a:t>CHROMAgar</a:t>
                      </a:r>
                      <a:r>
                        <a:rPr kumimoji="0" lang="en-US" sz="1800" u="none" strike="noStrike" cap="none" normalizeH="0" baseline="0" dirty="0">
                          <a:ln>
                            <a:noFill/>
                          </a:ln>
                          <a:solidFill>
                            <a:srgbClr val="002060"/>
                          </a:solidFill>
                          <a:effectLst/>
                        </a:rPr>
                        <a:t> *</a:t>
                      </a:r>
                      <a:endParaRPr kumimoji="0" lang="en-US" sz="1800" b="0" i="0" u="none" strike="noStrike" cap="none" normalizeH="0" baseline="0" dirty="0">
                        <a:ln>
                          <a:noFill/>
                        </a:ln>
                        <a:solidFill>
                          <a:srgbClr val="002060"/>
                        </a:solidFill>
                        <a:effectLst/>
                        <a:latin typeface="Arial" charset="0"/>
                      </a:endParaRP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a:ln>
                            <a:noFill/>
                          </a:ln>
                          <a:solidFill>
                            <a:srgbClr val="002060"/>
                          </a:solidFill>
                          <a:effectLst/>
                        </a:rPr>
                        <a:t>5 seconds</a:t>
                      </a:r>
                      <a:endParaRPr kumimoji="0" lang="en-US" sz="1800" b="0" i="0" u="none" strike="noStrike" cap="none" normalizeH="0" baseline="0" dirty="0">
                        <a:ln>
                          <a:noFill/>
                        </a:ln>
                        <a:solidFill>
                          <a:srgbClr val="002060"/>
                        </a:solidFill>
                        <a:effectLst/>
                        <a:latin typeface="Arial" charset="0"/>
                      </a:endParaRP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a:ln>
                            <a:noFill/>
                          </a:ln>
                          <a:solidFill>
                            <a:srgbClr val="002060"/>
                          </a:solidFill>
                          <a:effectLst/>
                        </a:rPr>
                        <a:t>low</a:t>
                      </a:r>
                      <a:endParaRPr kumimoji="0" lang="en-US" sz="1800" b="0" i="0" u="none" strike="noStrike" cap="none" normalizeH="0" baseline="0" dirty="0">
                        <a:ln>
                          <a:noFill/>
                        </a:ln>
                        <a:solidFill>
                          <a:srgbClr val="002060"/>
                        </a:solidFill>
                        <a:effectLst/>
                        <a:latin typeface="Arial" charset="0"/>
                      </a:endParaRP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a:ln>
                            <a:noFill/>
                          </a:ln>
                          <a:solidFill>
                            <a:srgbClr val="002060"/>
                          </a:solidFill>
                          <a:effectLst/>
                        </a:rPr>
                        <a:t>2 days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dirty="0">
                        <a:ln>
                          <a:noFill/>
                        </a:ln>
                        <a:solidFill>
                          <a:srgbClr val="002060"/>
                        </a:solidFill>
                        <a:effectLst/>
                        <a:latin typeface="Arial" charset="0"/>
                      </a:endParaRPr>
                    </a:p>
                  </a:txBody>
                  <a:tcPr marT="45711" marB="45711" horzOverflow="overflow"/>
                </a:tc>
                <a:extLst>
                  <a:ext uri="{0D108BD9-81ED-4DB2-BD59-A6C34878D82A}">
                    <a16:rowId xmlns:a16="http://schemas.microsoft.com/office/drawing/2014/main" val="10002"/>
                  </a:ext>
                </a:extLst>
              </a:tr>
              <a:tr h="45711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a:ln>
                            <a:noFill/>
                          </a:ln>
                          <a:solidFill>
                            <a:srgbClr val="002060"/>
                          </a:solidFill>
                          <a:effectLst/>
                        </a:rPr>
                        <a:t>MRSA Select *</a:t>
                      </a:r>
                      <a:endParaRPr kumimoji="0" lang="en-US" sz="1800" b="0" i="0" u="none" strike="noStrike" cap="none" normalizeH="0" baseline="0" dirty="0">
                        <a:ln>
                          <a:noFill/>
                        </a:ln>
                        <a:solidFill>
                          <a:srgbClr val="002060"/>
                        </a:solidFill>
                        <a:effectLst/>
                        <a:latin typeface="Arial" charset="0"/>
                      </a:endParaRP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a:ln>
                            <a:noFill/>
                          </a:ln>
                          <a:solidFill>
                            <a:srgbClr val="002060"/>
                          </a:solidFill>
                          <a:effectLst/>
                        </a:rPr>
                        <a:t>5 seconds</a:t>
                      </a:r>
                      <a:endParaRPr kumimoji="0" lang="en-US" sz="1800" b="0" i="0" u="none" strike="noStrike" cap="none" normalizeH="0" baseline="0">
                        <a:ln>
                          <a:noFill/>
                        </a:ln>
                        <a:solidFill>
                          <a:srgbClr val="002060"/>
                        </a:solidFill>
                        <a:effectLst/>
                        <a:latin typeface="Arial" charset="0"/>
                      </a:endParaRP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a:ln>
                            <a:noFill/>
                          </a:ln>
                          <a:solidFill>
                            <a:srgbClr val="002060"/>
                          </a:solidFill>
                          <a:effectLst/>
                        </a:rPr>
                        <a:t>low</a:t>
                      </a:r>
                      <a:endParaRPr kumimoji="0" lang="en-US" sz="1800" b="0" i="0" u="none" strike="noStrike" cap="none" normalizeH="0" baseline="0">
                        <a:ln>
                          <a:noFill/>
                        </a:ln>
                        <a:solidFill>
                          <a:srgbClr val="002060"/>
                        </a:solidFill>
                        <a:effectLst/>
                        <a:latin typeface="Arial" charset="0"/>
                      </a:endParaRP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a:ln>
                            <a:noFill/>
                          </a:ln>
                          <a:solidFill>
                            <a:srgbClr val="002060"/>
                          </a:solidFill>
                          <a:effectLst/>
                        </a:rPr>
                        <a:t>2 days</a:t>
                      </a:r>
                      <a:endParaRPr kumimoji="0" lang="en-US" sz="1800" b="0" i="0" u="none" strike="noStrike" cap="none" normalizeH="0" baseline="0" dirty="0">
                        <a:ln>
                          <a:noFill/>
                        </a:ln>
                        <a:solidFill>
                          <a:srgbClr val="002060"/>
                        </a:solidFill>
                        <a:effectLst/>
                        <a:latin typeface="Arial" charset="0"/>
                      </a:endParaRPr>
                    </a:p>
                  </a:txBody>
                  <a:tcPr marT="45711" marB="45711" horzOverflow="overflow"/>
                </a:tc>
                <a:extLst>
                  <a:ext uri="{0D108BD9-81ED-4DB2-BD59-A6C34878D82A}">
                    <a16:rowId xmlns:a16="http://schemas.microsoft.com/office/drawing/2014/main" val="10003"/>
                  </a:ext>
                </a:extLst>
              </a:tr>
              <a:tr h="45711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a:ln>
                            <a:noFill/>
                          </a:ln>
                          <a:solidFill>
                            <a:srgbClr val="002060"/>
                          </a:solidFill>
                          <a:effectLst/>
                        </a:rPr>
                        <a:t>MRSA-Spectra *</a:t>
                      </a:r>
                      <a:endParaRPr kumimoji="0" lang="en-US" sz="1800" b="0" i="0" u="none" strike="noStrike" cap="none" normalizeH="0" baseline="0">
                        <a:ln>
                          <a:noFill/>
                        </a:ln>
                        <a:solidFill>
                          <a:srgbClr val="002060"/>
                        </a:solidFill>
                        <a:effectLst/>
                        <a:latin typeface="Arial" charset="0"/>
                      </a:endParaRP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a:ln>
                            <a:noFill/>
                          </a:ln>
                          <a:solidFill>
                            <a:srgbClr val="002060"/>
                          </a:solidFill>
                          <a:effectLst/>
                        </a:rPr>
                        <a:t>5 seconds</a:t>
                      </a:r>
                      <a:endParaRPr kumimoji="0" lang="en-US" sz="1800" b="0" i="0" u="none" strike="noStrike" cap="none" normalizeH="0" baseline="0">
                        <a:ln>
                          <a:noFill/>
                        </a:ln>
                        <a:solidFill>
                          <a:srgbClr val="002060"/>
                        </a:solidFill>
                        <a:effectLst/>
                        <a:latin typeface="Arial" charset="0"/>
                      </a:endParaRP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a:ln>
                            <a:noFill/>
                          </a:ln>
                          <a:solidFill>
                            <a:srgbClr val="002060"/>
                          </a:solidFill>
                          <a:effectLst/>
                        </a:rPr>
                        <a:t>low</a:t>
                      </a:r>
                      <a:endParaRPr kumimoji="0" lang="en-US" sz="1800" b="0" i="0" u="none" strike="noStrike" cap="none" normalizeH="0" baseline="0">
                        <a:ln>
                          <a:noFill/>
                        </a:ln>
                        <a:solidFill>
                          <a:srgbClr val="002060"/>
                        </a:solidFill>
                        <a:effectLst/>
                        <a:latin typeface="Arial" charset="0"/>
                      </a:endParaRP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a:ln>
                            <a:noFill/>
                          </a:ln>
                          <a:solidFill>
                            <a:srgbClr val="002060"/>
                          </a:solidFill>
                          <a:effectLst/>
                        </a:rPr>
                        <a:t>2 days</a:t>
                      </a:r>
                      <a:endParaRPr kumimoji="0" lang="en-US" sz="1800" b="0" i="0" u="none" strike="noStrike" cap="none" normalizeH="0" baseline="0" dirty="0">
                        <a:ln>
                          <a:noFill/>
                        </a:ln>
                        <a:solidFill>
                          <a:srgbClr val="002060"/>
                        </a:solidFill>
                        <a:effectLst/>
                        <a:latin typeface="Arial" charset="0"/>
                      </a:endParaRPr>
                    </a:p>
                  </a:txBody>
                  <a:tcPr marT="45711" marB="45711" horzOverflow="overflow"/>
                </a:tc>
                <a:extLst>
                  <a:ext uri="{0D108BD9-81ED-4DB2-BD59-A6C34878D82A}">
                    <a16:rowId xmlns:a16="http://schemas.microsoft.com/office/drawing/2014/main" val="10004"/>
                  </a:ext>
                </a:extLst>
              </a:tr>
              <a:tr h="53329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a:ln>
                            <a:noFill/>
                          </a:ln>
                          <a:solidFill>
                            <a:srgbClr val="002060"/>
                          </a:solidFill>
                          <a:effectLst/>
                        </a:rPr>
                        <a:t>BD-GeneOhm</a:t>
                      </a:r>
                      <a:endParaRPr kumimoji="0" lang="en-US" sz="1800" b="0" i="0" u="none" strike="noStrike" cap="none" normalizeH="0" baseline="0">
                        <a:ln>
                          <a:noFill/>
                        </a:ln>
                        <a:solidFill>
                          <a:srgbClr val="002060"/>
                        </a:solidFill>
                        <a:effectLst/>
                        <a:latin typeface="Arial" charset="0"/>
                      </a:endParaRP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a:ln>
                            <a:noFill/>
                          </a:ln>
                          <a:solidFill>
                            <a:srgbClr val="002060"/>
                          </a:solidFill>
                          <a:effectLst/>
                        </a:rPr>
                        <a:t>4.5 min</a:t>
                      </a:r>
                      <a:endParaRPr kumimoji="0" lang="en-US" sz="1800" b="0" i="0" u="none" strike="noStrike" cap="none" normalizeH="0" baseline="0">
                        <a:ln>
                          <a:noFill/>
                        </a:ln>
                        <a:solidFill>
                          <a:srgbClr val="002060"/>
                        </a:solidFill>
                        <a:effectLst/>
                        <a:latin typeface="Arial" charset="0"/>
                      </a:endParaRP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a:ln>
                            <a:noFill/>
                          </a:ln>
                          <a:solidFill>
                            <a:srgbClr val="002060"/>
                          </a:solidFill>
                          <a:effectLst/>
                        </a:rPr>
                        <a:t>high</a:t>
                      </a:r>
                      <a:endParaRPr kumimoji="0" lang="en-US" sz="1800" b="0" i="0" u="none" strike="noStrike" cap="none" normalizeH="0" baseline="0">
                        <a:ln>
                          <a:noFill/>
                        </a:ln>
                        <a:solidFill>
                          <a:srgbClr val="002060"/>
                        </a:solidFill>
                        <a:effectLst/>
                        <a:latin typeface="Arial" charset="0"/>
                      </a:endParaRP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a:ln>
                            <a:noFill/>
                          </a:ln>
                          <a:solidFill>
                            <a:srgbClr val="002060"/>
                          </a:solidFill>
                          <a:effectLst/>
                        </a:rPr>
                        <a:t>1 hour</a:t>
                      </a:r>
                      <a:endParaRPr kumimoji="0" lang="en-US" sz="1800" b="0" i="0" u="none" strike="noStrike" cap="none" normalizeH="0" baseline="0" dirty="0">
                        <a:ln>
                          <a:noFill/>
                        </a:ln>
                        <a:solidFill>
                          <a:srgbClr val="002060"/>
                        </a:solidFill>
                        <a:effectLst/>
                        <a:latin typeface="Arial" charset="0"/>
                      </a:endParaRPr>
                    </a:p>
                  </a:txBody>
                  <a:tcPr marT="45711" marB="45711" horzOverflow="overflow"/>
                </a:tc>
                <a:extLst>
                  <a:ext uri="{0D108BD9-81ED-4DB2-BD59-A6C34878D82A}">
                    <a16:rowId xmlns:a16="http://schemas.microsoft.com/office/drawing/2014/main" val="10005"/>
                  </a:ext>
                </a:extLst>
              </a:tr>
              <a:tr h="55075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a:ln>
                            <a:noFill/>
                          </a:ln>
                          <a:solidFill>
                            <a:srgbClr val="002060"/>
                          </a:solidFill>
                          <a:effectLst/>
                        </a:rPr>
                        <a:t>Gene-Xpert</a:t>
                      </a:r>
                      <a:endParaRPr kumimoji="0" lang="en-US" sz="1800" b="0" i="0" u="none" strike="noStrike" cap="none" normalizeH="0" baseline="0">
                        <a:ln>
                          <a:noFill/>
                        </a:ln>
                        <a:solidFill>
                          <a:srgbClr val="002060"/>
                        </a:solidFill>
                        <a:effectLst/>
                        <a:latin typeface="Arial" charset="0"/>
                      </a:endParaRP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a:ln>
                            <a:noFill/>
                          </a:ln>
                          <a:solidFill>
                            <a:srgbClr val="002060"/>
                          </a:solidFill>
                          <a:effectLst/>
                        </a:rPr>
                        <a:t>2 min</a:t>
                      </a:r>
                      <a:endParaRPr kumimoji="0" lang="en-US" sz="1800" b="0" i="0" u="none" strike="noStrike" cap="none" normalizeH="0" baseline="0">
                        <a:ln>
                          <a:noFill/>
                        </a:ln>
                        <a:solidFill>
                          <a:srgbClr val="002060"/>
                        </a:solidFill>
                        <a:effectLst/>
                        <a:latin typeface="Arial" charset="0"/>
                      </a:endParaRP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a:ln>
                            <a:noFill/>
                          </a:ln>
                          <a:solidFill>
                            <a:srgbClr val="002060"/>
                          </a:solidFill>
                          <a:effectLst/>
                        </a:rPr>
                        <a:t>moderate</a:t>
                      </a:r>
                      <a:endParaRPr kumimoji="0" lang="en-US" sz="1800" b="0" i="0" u="none" strike="noStrike" cap="none" normalizeH="0" baseline="0">
                        <a:ln>
                          <a:noFill/>
                        </a:ln>
                        <a:solidFill>
                          <a:srgbClr val="002060"/>
                        </a:solidFill>
                        <a:effectLst/>
                        <a:latin typeface="Arial" charset="0"/>
                      </a:endParaRP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a:ln>
                            <a:noFill/>
                          </a:ln>
                          <a:solidFill>
                            <a:srgbClr val="002060"/>
                          </a:solidFill>
                          <a:effectLst/>
                        </a:rPr>
                        <a:t>1 hour</a:t>
                      </a:r>
                      <a:endParaRPr kumimoji="0" lang="en-US" sz="1800" b="0" i="0" u="none" strike="noStrike" cap="none" normalizeH="0" baseline="0" dirty="0">
                        <a:ln>
                          <a:noFill/>
                        </a:ln>
                        <a:solidFill>
                          <a:srgbClr val="002060"/>
                        </a:solidFill>
                        <a:effectLst/>
                        <a:latin typeface="Arial" charset="0"/>
                      </a:endParaRPr>
                    </a:p>
                  </a:txBody>
                  <a:tcPr marT="45711" marB="45711" horzOverflow="overflow"/>
                </a:tc>
                <a:extLst>
                  <a:ext uri="{0D108BD9-81ED-4DB2-BD59-A6C34878D82A}">
                    <a16:rowId xmlns:a16="http://schemas.microsoft.com/office/drawing/2014/main" val="10006"/>
                  </a:ext>
                </a:extLst>
              </a:tr>
            </a:tbl>
          </a:graphicData>
        </a:graphic>
      </p:graphicFrame>
      <p:sp>
        <p:nvSpPr>
          <p:cNvPr id="5" name="Text Box 92"/>
          <p:cNvSpPr txBox="1">
            <a:spLocks noChangeArrowheads="1"/>
          </p:cNvSpPr>
          <p:nvPr/>
        </p:nvSpPr>
        <p:spPr bwMode="auto">
          <a:xfrm>
            <a:off x="3148011" y="6229336"/>
            <a:ext cx="5791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algn="ctr" eaLnBrk="1" hangingPunct="1">
              <a:spcBef>
                <a:spcPct val="50000"/>
              </a:spcBef>
              <a:buClrTx/>
              <a:buSzTx/>
              <a:buFontTx/>
              <a:buNone/>
            </a:pPr>
            <a:r>
              <a:rPr lang="en-US" altLang="en-US" sz="1800" dirty="0">
                <a:latin typeface="Calibri" panose="020F0502020204030204" pitchFamily="34" charset="0"/>
              </a:rPr>
              <a:t>* Includes overnight broth enrichment</a:t>
            </a:r>
          </a:p>
        </p:txBody>
      </p:sp>
    </p:spTree>
    <p:extLst>
      <p:ext uri="{BB962C8B-B14F-4D97-AF65-F5344CB8AC3E}">
        <p14:creationId xmlns:p14="http://schemas.microsoft.com/office/powerpoint/2010/main" val="292346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800" b="1" dirty="0">
                <a:solidFill>
                  <a:schemeClr val="tx1"/>
                </a:solidFill>
              </a:rPr>
              <a:t>Is PCR more sensitive than culture??</a:t>
            </a:r>
            <a:endParaRPr lang="en-US" sz="4800" b="1" dirty="0">
              <a:solidFill>
                <a:schemeClr val="tx1"/>
              </a:solidFill>
            </a:endParaRPr>
          </a:p>
        </p:txBody>
      </p:sp>
      <p:sp>
        <p:nvSpPr>
          <p:cNvPr id="3" name="Content Placeholder 2"/>
          <p:cNvSpPr>
            <a:spLocks noGrp="1"/>
          </p:cNvSpPr>
          <p:nvPr>
            <p:ph sz="quarter" idx="1"/>
          </p:nvPr>
        </p:nvSpPr>
        <p:spPr>
          <a:xfrm>
            <a:off x="1219200" y="2299064"/>
            <a:ext cx="10363200" cy="3720737"/>
          </a:xfrm>
        </p:spPr>
        <p:txBody>
          <a:bodyPr/>
          <a:lstStyle/>
          <a:p>
            <a:pPr>
              <a:buClr>
                <a:schemeClr val="accent1"/>
              </a:buClr>
              <a:buFont typeface="Wingdings" panose="05000000000000000000" pitchFamily="2" charset="2"/>
              <a:buChar char="Ø"/>
            </a:pPr>
            <a:r>
              <a:rPr lang="en-US" altLang="en-US" sz="2800" dirty="0"/>
              <a:t>Depends on the study</a:t>
            </a:r>
          </a:p>
          <a:p>
            <a:pPr lvl="1">
              <a:buClr>
                <a:schemeClr val="accent1"/>
              </a:buClr>
              <a:buFont typeface="Wingdings" panose="05000000000000000000" pitchFamily="2" charset="2"/>
              <a:buChar char="Ø"/>
            </a:pPr>
            <a:r>
              <a:rPr lang="en-US" altLang="en-US" dirty="0"/>
              <a:t>Overall consensus in literature is </a:t>
            </a:r>
            <a:r>
              <a:rPr lang="en-US" altLang="en-US" b="1" dirty="0">
                <a:solidFill>
                  <a:srgbClr val="FF0000"/>
                </a:solidFill>
              </a:rPr>
              <a:t>YES</a:t>
            </a:r>
          </a:p>
          <a:p>
            <a:pPr lvl="1">
              <a:buClr>
                <a:schemeClr val="accent1"/>
              </a:buClr>
              <a:buFont typeface="Wingdings" panose="05000000000000000000" pitchFamily="2" charset="2"/>
              <a:buChar char="Ø"/>
            </a:pPr>
            <a:r>
              <a:rPr lang="en-US" altLang="en-US" dirty="0"/>
              <a:t>Increase in sensitivity is marginal in many studies</a:t>
            </a:r>
          </a:p>
          <a:p>
            <a:pPr lvl="1">
              <a:buClr>
                <a:schemeClr val="accent1"/>
              </a:buClr>
              <a:buFont typeface="Wingdings" panose="05000000000000000000" pitchFamily="2" charset="2"/>
              <a:buChar char="Ø"/>
            </a:pPr>
            <a:r>
              <a:rPr lang="en-US" altLang="en-US" dirty="0"/>
              <a:t>Highest sensitivities for culture were with broth enrichment (BE) step (60-70% sensitivity without BE)</a:t>
            </a:r>
          </a:p>
          <a:p>
            <a:pPr lvl="1">
              <a:buClr>
                <a:schemeClr val="accent1"/>
              </a:buClr>
              <a:buFont typeface="Wingdings" panose="05000000000000000000" pitchFamily="2" charset="2"/>
              <a:buChar char="Ø"/>
            </a:pPr>
            <a:r>
              <a:rPr lang="en-US" altLang="en-US" dirty="0"/>
              <a:t>Results from our investigations found that BE + </a:t>
            </a:r>
            <a:r>
              <a:rPr lang="en-US" altLang="en-US" dirty="0" err="1"/>
              <a:t>CHROMagar</a:t>
            </a:r>
            <a:r>
              <a:rPr lang="en-US" altLang="en-US" dirty="0"/>
              <a:t> had comparable sensitivity to PCR </a:t>
            </a:r>
          </a:p>
          <a:p>
            <a:pPr lvl="1">
              <a:buClr>
                <a:schemeClr val="accent1"/>
              </a:buClr>
              <a:buFont typeface="Wingdings" panose="05000000000000000000" pitchFamily="2" charset="2"/>
              <a:buChar char="Ø"/>
            </a:pPr>
            <a:r>
              <a:rPr lang="en-US" altLang="en-US" dirty="0"/>
              <a:t>Most reported specificities are in the 85-95% range for both methods</a:t>
            </a:r>
          </a:p>
          <a:p>
            <a:pPr>
              <a:buClr>
                <a:schemeClr val="accent1"/>
              </a:buClr>
              <a:buFont typeface="Wingdings" panose="05000000000000000000" pitchFamily="2" charset="2"/>
              <a:buChar char="Ø"/>
            </a:pPr>
            <a:endParaRPr lang="en-US" dirty="0"/>
          </a:p>
        </p:txBody>
      </p:sp>
    </p:spTree>
    <p:extLst>
      <p:ext uri="{BB962C8B-B14F-4D97-AF65-F5344CB8AC3E}">
        <p14:creationId xmlns:p14="http://schemas.microsoft.com/office/powerpoint/2010/main" val="190631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971" y="679268"/>
            <a:ext cx="10341429" cy="1149532"/>
          </a:xfrm>
        </p:spPr>
        <p:txBody>
          <a:bodyPr>
            <a:noAutofit/>
          </a:bodyPr>
          <a:lstStyle/>
          <a:p>
            <a:r>
              <a:rPr lang="en-US" sz="3600" b="1" dirty="0">
                <a:solidFill>
                  <a:schemeClr val="tx1"/>
                </a:solidFill>
              </a:rPr>
              <a:t>Breakpoints for testing </a:t>
            </a:r>
            <a:br>
              <a:rPr lang="en-US" sz="3600" b="1" dirty="0">
                <a:solidFill>
                  <a:schemeClr val="tx1"/>
                </a:solidFill>
              </a:rPr>
            </a:br>
            <a:r>
              <a:rPr lang="en-US" sz="3600" b="1" dirty="0">
                <a:solidFill>
                  <a:schemeClr val="tx1"/>
                </a:solidFill>
              </a:rPr>
              <a:t>Susceptibility of staphylococci to oxacillin</a:t>
            </a: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768120" y="2034901"/>
            <a:ext cx="6550981" cy="4671730"/>
          </a:xfrm>
        </p:spPr>
      </p:pic>
      <p:sp>
        <p:nvSpPr>
          <p:cNvPr id="6" name="Rectangle 5"/>
          <p:cNvSpPr/>
          <p:nvPr/>
        </p:nvSpPr>
        <p:spPr>
          <a:xfrm>
            <a:off x="76315" y="6481995"/>
            <a:ext cx="3122009" cy="307777"/>
          </a:xfrm>
          <a:prstGeom prst="rect">
            <a:avLst/>
          </a:prstGeom>
        </p:spPr>
        <p:txBody>
          <a:bodyPr wrap="none">
            <a:spAutoFit/>
          </a:bodyPr>
          <a:lstStyle/>
          <a:p>
            <a:r>
              <a:rPr lang="en-US" sz="1400" dirty="0"/>
              <a:t>https://www.cdc.gov/mrsa/lab/index.html</a:t>
            </a:r>
          </a:p>
        </p:txBody>
      </p:sp>
    </p:spTree>
    <p:extLst>
      <p:ext uri="{BB962C8B-B14F-4D97-AF65-F5344CB8AC3E}">
        <p14:creationId xmlns:p14="http://schemas.microsoft.com/office/powerpoint/2010/main" val="389818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591" y="274637"/>
            <a:ext cx="10837817" cy="1697854"/>
          </a:xfrm>
        </p:spPr>
        <p:txBody>
          <a:bodyPr>
            <a:normAutofit/>
          </a:bodyPr>
          <a:lstStyle/>
          <a:p>
            <a:r>
              <a:rPr lang="en-US" sz="4800" b="1" dirty="0">
                <a:solidFill>
                  <a:schemeClr val="tx1"/>
                </a:solidFill>
              </a:rPr>
              <a:t> MRSA </a:t>
            </a:r>
            <a:br>
              <a:rPr lang="en-US" sz="4800" b="1" dirty="0">
                <a:solidFill>
                  <a:schemeClr val="tx1"/>
                </a:solidFill>
              </a:rPr>
            </a:br>
            <a:r>
              <a:rPr lang="en-US" sz="4800" b="1" dirty="0">
                <a:solidFill>
                  <a:schemeClr val="tx1"/>
                </a:solidFill>
              </a:rPr>
              <a:t>Challenges in diagnosis and typing</a:t>
            </a:r>
          </a:p>
        </p:txBody>
      </p:sp>
      <p:sp>
        <p:nvSpPr>
          <p:cNvPr id="3" name="Content Placeholder 2"/>
          <p:cNvSpPr>
            <a:spLocks noGrp="1"/>
          </p:cNvSpPr>
          <p:nvPr>
            <p:ph sz="quarter" idx="1"/>
          </p:nvPr>
        </p:nvSpPr>
        <p:spPr>
          <a:xfrm>
            <a:off x="1219200" y="1998621"/>
            <a:ext cx="10363200" cy="4021183"/>
          </a:xfrm>
        </p:spPr>
        <p:txBody>
          <a:bodyPr>
            <a:normAutofit lnSpcReduction="10000"/>
          </a:bodyPr>
          <a:lstStyle/>
          <a:p>
            <a:pPr>
              <a:buClr>
                <a:schemeClr val="accent1"/>
              </a:buClr>
              <a:buFont typeface="Wingdings" panose="05000000000000000000" pitchFamily="2" charset="2"/>
              <a:buChar char="Ø"/>
            </a:pPr>
            <a:endParaRPr lang="en-US" dirty="0"/>
          </a:p>
          <a:p>
            <a:pPr>
              <a:buClr>
                <a:schemeClr val="accent1"/>
              </a:buClr>
              <a:buFont typeface="Wingdings" panose="05000000000000000000" pitchFamily="2" charset="2"/>
              <a:buChar char="Ø"/>
            </a:pPr>
            <a:r>
              <a:rPr lang="en-US" dirty="0"/>
              <a:t>Developing resistance to vancomycin, </a:t>
            </a:r>
            <a:r>
              <a:rPr lang="en-US" dirty="0" err="1"/>
              <a:t>daptomycin</a:t>
            </a:r>
            <a:r>
              <a:rPr lang="en-US" dirty="0"/>
              <a:t> and linezolid</a:t>
            </a:r>
          </a:p>
          <a:p>
            <a:pPr>
              <a:buClr>
                <a:schemeClr val="accent1"/>
              </a:buClr>
              <a:buFont typeface="Wingdings" panose="05000000000000000000" pitchFamily="2" charset="2"/>
              <a:buChar char="Ø"/>
            </a:pPr>
            <a:r>
              <a:rPr lang="en-US" dirty="0"/>
              <a:t>Identifying interactions between HA-, CA- and LA- forms of MRSA as they spread to new reservoirs</a:t>
            </a:r>
          </a:p>
          <a:p>
            <a:pPr>
              <a:buClr>
                <a:schemeClr val="accent1"/>
              </a:buClr>
              <a:buFont typeface="Wingdings" panose="05000000000000000000" pitchFamily="2" charset="2"/>
              <a:buChar char="Ø"/>
            </a:pPr>
            <a:r>
              <a:rPr lang="en-US" dirty="0"/>
              <a:t>Monitoring interactions between long-term care facilities and hospital infections</a:t>
            </a:r>
          </a:p>
          <a:p>
            <a:pPr>
              <a:buClr>
                <a:schemeClr val="accent1"/>
              </a:buClr>
              <a:buFont typeface="Wingdings" panose="05000000000000000000" pitchFamily="2" charset="2"/>
              <a:buChar char="Ø"/>
            </a:pPr>
            <a:r>
              <a:rPr lang="en-US" dirty="0"/>
              <a:t>Monitoring the influence of pandemic clones</a:t>
            </a:r>
          </a:p>
          <a:p>
            <a:pPr>
              <a:buClr>
                <a:schemeClr val="accent1"/>
              </a:buClr>
              <a:buFont typeface="Wingdings" panose="05000000000000000000" pitchFamily="2" charset="2"/>
              <a:buChar char="Ø"/>
            </a:pPr>
            <a:r>
              <a:rPr lang="en-US" dirty="0"/>
              <a:t>Identification of </a:t>
            </a:r>
            <a:r>
              <a:rPr lang="en-US" dirty="0" err="1"/>
              <a:t>mecA</a:t>
            </a:r>
            <a:r>
              <a:rPr lang="en-US" dirty="0"/>
              <a:t> variants that are not identified by current </a:t>
            </a:r>
            <a:r>
              <a:rPr lang="en-US" dirty="0" err="1"/>
              <a:t>SCCmec</a:t>
            </a:r>
            <a:r>
              <a:rPr lang="en-US" dirty="0"/>
              <a:t>/</a:t>
            </a:r>
            <a:r>
              <a:rPr lang="en-US" dirty="0" err="1"/>
              <a:t>mecA</a:t>
            </a:r>
            <a:r>
              <a:rPr lang="en-US" dirty="0"/>
              <a:t> PCR typing methods</a:t>
            </a:r>
          </a:p>
          <a:p>
            <a:pPr>
              <a:buClr>
                <a:schemeClr val="accent1"/>
              </a:buClr>
              <a:buFont typeface="Wingdings" panose="05000000000000000000" pitchFamily="2" charset="2"/>
              <a:buChar char="Ø"/>
            </a:pPr>
            <a:r>
              <a:rPr lang="en-US" dirty="0"/>
              <a:t>Identifying markers for </a:t>
            </a:r>
            <a:r>
              <a:rPr lang="en-US" dirty="0" err="1"/>
              <a:t>hypervirulence</a:t>
            </a:r>
            <a:r>
              <a:rPr lang="en-US" dirty="0"/>
              <a:t>, transmissibility and persistence</a:t>
            </a:r>
          </a:p>
        </p:txBody>
      </p:sp>
      <p:sp>
        <p:nvSpPr>
          <p:cNvPr id="5" name="Rectangle 4"/>
          <p:cNvSpPr/>
          <p:nvPr/>
        </p:nvSpPr>
        <p:spPr>
          <a:xfrm>
            <a:off x="68240" y="6489886"/>
            <a:ext cx="6096000" cy="307777"/>
          </a:xfrm>
          <a:prstGeom prst="rect">
            <a:avLst/>
          </a:prstGeom>
        </p:spPr>
        <p:txBody>
          <a:bodyPr>
            <a:spAutoFit/>
          </a:bodyPr>
          <a:lstStyle/>
          <a:p>
            <a:r>
              <a:rPr lang="en-US" sz="1400" dirty="0"/>
              <a:t>S. Stefani et al. / International Journal of Antimicrobial Agents 39 (2012) 273– 282</a:t>
            </a:r>
          </a:p>
        </p:txBody>
      </p:sp>
    </p:spTree>
    <p:extLst>
      <p:ext uri="{BB962C8B-B14F-4D97-AF65-F5344CB8AC3E}">
        <p14:creationId xmlns:p14="http://schemas.microsoft.com/office/powerpoint/2010/main" val="301678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340" y="692333"/>
            <a:ext cx="10681063" cy="1149533"/>
          </a:xfrm>
        </p:spPr>
        <p:txBody>
          <a:bodyPr>
            <a:normAutofit fontScale="90000"/>
          </a:bodyPr>
          <a:lstStyle/>
          <a:p>
            <a:r>
              <a:rPr lang="en-US" sz="4800" b="1" dirty="0">
                <a:solidFill>
                  <a:schemeClr val="tx1"/>
                </a:solidFill>
              </a:rPr>
              <a:t>Key consensus decisions </a:t>
            </a:r>
            <a:br>
              <a:rPr lang="en-US" sz="4800" b="1" dirty="0">
                <a:solidFill>
                  <a:schemeClr val="tx1"/>
                </a:solidFill>
              </a:rPr>
            </a:br>
            <a:r>
              <a:rPr lang="en-US" sz="4800" b="1" dirty="0">
                <a:solidFill>
                  <a:schemeClr val="tx1"/>
                </a:solidFill>
              </a:rPr>
              <a:t>Harmonization of typing methods</a:t>
            </a:r>
          </a:p>
        </p:txBody>
      </p:sp>
      <p:pic>
        <p:nvPicPr>
          <p:cNvPr id="4" name="Picture 3"/>
          <p:cNvPicPr>
            <a:picLocks noChangeAspect="1"/>
          </p:cNvPicPr>
          <p:nvPr/>
        </p:nvPicPr>
        <p:blipFill>
          <a:blip r:embed="rId2"/>
          <a:stretch>
            <a:fillRect/>
          </a:stretch>
        </p:blipFill>
        <p:spPr>
          <a:xfrm>
            <a:off x="1771650" y="2157731"/>
            <a:ext cx="8191500" cy="4204969"/>
          </a:xfrm>
          <a:prstGeom prst="rect">
            <a:avLst/>
          </a:prstGeom>
        </p:spPr>
      </p:pic>
      <p:sp>
        <p:nvSpPr>
          <p:cNvPr id="6" name="Rectangle 5"/>
          <p:cNvSpPr/>
          <p:nvPr/>
        </p:nvSpPr>
        <p:spPr>
          <a:xfrm>
            <a:off x="54592" y="6509285"/>
            <a:ext cx="6096000" cy="307777"/>
          </a:xfrm>
          <a:prstGeom prst="rect">
            <a:avLst/>
          </a:prstGeom>
        </p:spPr>
        <p:txBody>
          <a:bodyPr>
            <a:spAutoFit/>
          </a:bodyPr>
          <a:lstStyle/>
          <a:p>
            <a:r>
              <a:rPr lang="en-US" sz="1400" dirty="0"/>
              <a:t>S. Stefani et al. / International Journal of Antimicrobial Agents 39 (2012) 273– 282</a:t>
            </a:r>
          </a:p>
        </p:txBody>
      </p:sp>
    </p:spTree>
    <p:extLst>
      <p:ext uri="{BB962C8B-B14F-4D97-AF65-F5344CB8AC3E}">
        <p14:creationId xmlns:p14="http://schemas.microsoft.com/office/powerpoint/2010/main" val="243008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rPr>
              <a:t>MRSA Infection Control</a:t>
            </a:r>
          </a:p>
        </p:txBody>
      </p:sp>
      <p:sp>
        <p:nvSpPr>
          <p:cNvPr id="3" name="Content Placeholder 2"/>
          <p:cNvSpPr>
            <a:spLocks noGrp="1"/>
          </p:cNvSpPr>
          <p:nvPr>
            <p:ph sz="quarter" idx="1"/>
          </p:nvPr>
        </p:nvSpPr>
        <p:spPr>
          <a:xfrm>
            <a:off x="676656" y="2011680"/>
            <a:ext cx="10753725" cy="4361824"/>
          </a:xfrm>
        </p:spPr>
        <p:txBody>
          <a:bodyPr>
            <a:normAutofit/>
          </a:bodyPr>
          <a:lstStyle/>
          <a:p>
            <a:pPr marL="0" indent="0">
              <a:buClr>
                <a:schemeClr val="accent1"/>
              </a:buClr>
              <a:buNone/>
            </a:pPr>
            <a:r>
              <a:rPr lang="en-US" dirty="0"/>
              <a:t>The main infection control interventions used against MRSA include</a:t>
            </a:r>
          </a:p>
          <a:p>
            <a:pPr>
              <a:buClr>
                <a:schemeClr val="accent1"/>
              </a:buClr>
              <a:buFont typeface="Wingdings" panose="05000000000000000000" pitchFamily="2" charset="2"/>
              <a:buChar char="Ø"/>
            </a:pPr>
            <a:r>
              <a:rPr lang="en-US" dirty="0">
                <a:solidFill>
                  <a:schemeClr val="tx1"/>
                </a:solidFill>
              </a:rPr>
              <a:t>Screening</a:t>
            </a:r>
          </a:p>
          <a:p>
            <a:pPr>
              <a:buClr>
                <a:schemeClr val="accent1"/>
              </a:buClr>
              <a:buFont typeface="Wingdings" panose="05000000000000000000" pitchFamily="2" charset="2"/>
              <a:buChar char="Ø"/>
            </a:pPr>
            <a:r>
              <a:rPr lang="en-US" dirty="0">
                <a:solidFill>
                  <a:schemeClr val="tx1"/>
                </a:solidFill>
              </a:rPr>
              <a:t>Hand hygiene</a:t>
            </a:r>
          </a:p>
          <a:p>
            <a:pPr>
              <a:buClr>
                <a:schemeClr val="accent1"/>
              </a:buClr>
              <a:buFont typeface="Wingdings" panose="05000000000000000000" pitchFamily="2" charset="2"/>
              <a:buChar char="Ø"/>
            </a:pPr>
            <a:r>
              <a:rPr lang="en-US" dirty="0">
                <a:solidFill>
                  <a:schemeClr val="tx1"/>
                </a:solidFill>
              </a:rPr>
              <a:t>Contact isolation</a:t>
            </a:r>
          </a:p>
          <a:p>
            <a:pPr>
              <a:buClr>
                <a:schemeClr val="accent1"/>
              </a:buClr>
              <a:buFont typeface="Wingdings" panose="05000000000000000000" pitchFamily="2" charset="2"/>
              <a:buChar char="Ø"/>
            </a:pPr>
            <a:r>
              <a:rPr lang="en-US" dirty="0" err="1">
                <a:solidFill>
                  <a:schemeClr val="tx1"/>
                </a:solidFill>
              </a:rPr>
              <a:t>Cohorting</a:t>
            </a:r>
            <a:endParaRPr lang="en-US" dirty="0">
              <a:solidFill>
                <a:schemeClr val="tx1"/>
              </a:solidFill>
            </a:endParaRPr>
          </a:p>
          <a:p>
            <a:pPr>
              <a:buClr>
                <a:schemeClr val="accent1"/>
              </a:buClr>
              <a:buFont typeface="Wingdings" panose="05000000000000000000" pitchFamily="2" charset="2"/>
              <a:buChar char="Ø"/>
            </a:pPr>
            <a:r>
              <a:rPr lang="en-US" dirty="0">
                <a:solidFill>
                  <a:schemeClr val="tx1"/>
                </a:solidFill>
              </a:rPr>
              <a:t>Decolonization</a:t>
            </a:r>
          </a:p>
          <a:p>
            <a:pPr>
              <a:buClr>
                <a:schemeClr val="accent1"/>
              </a:buClr>
              <a:buFont typeface="Wingdings" panose="05000000000000000000" pitchFamily="2" charset="2"/>
              <a:buChar char="Ø"/>
            </a:pPr>
            <a:r>
              <a:rPr lang="en-US" dirty="0">
                <a:solidFill>
                  <a:schemeClr val="tx1"/>
                </a:solidFill>
              </a:rPr>
              <a:t>Routine Standard precautions.</a:t>
            </a:r>
            <a:r>
              <a:rPr lang="en-US" dirty="0"/>
              <a:t> </a:t>
            </a:r>
          </a:p>
          <a:p>
            <a:pPr>
              <a:buClr>
                <a:schemeClr val="accent1"/>
              </a:buClr>
              <a:buFont typeface="Wingdings" panose="05000000000000000000" pitchFamily="2" charset="2"/>
              <a:buChar char="Ø"/>
            </a:pPr>
            <a:r>
              <a:rPr lang="en-US" dirty="0"/>
              <a:t>These procedures should be continued till patients become culture-negative for the target multidrug resistant pathogen.</a:t>
            </a:r>
          </a:p>
        </p:txBody>
      </p:sp>
      <p:sp>
        <p:nvSpPr>
          <p:cNvPr id="4" name="Rectangle 3"/>
          <p:cNvSpPr/>
          <p:nvPr/>
        </p:nvSpPr>
        <p:spPr>
          <a:xfrm>
            <a:off x="72785" y="6504134"/>
            <a:ext cx="6096000" cy="307777"/>
          </a:xfrm>
          <a:prstGeom prst="rect">
            <a:avLst/>
          </a:prstGeom>
        </p:spPr>
        <p:txBody>
          <a:bodyPr>
            <a:spAutoFit/>
          </a:bodyPr>
          <a:lstStyle/>
          <a:p>
            <a:r>
              <a:rPr lang="en-US" sz="1400" dirty="0"/>
              <a:t>S.S. </a:t>
            </a:r>
            <a:r>
              <a:rPr lang="en-US" sz="1400" dirty="0" err="1"/>
              <a:t>Boswihi</a:t>
            </a:r>
            <a:r>
              <a:rPr lang="en-US" sz="1400" dirty="0"/>
              <a:t>, E.E. Udo / Current Medicine Research and Practice 8 (2018) 18–24</a:t>
            </a:r>
          </a:p>
        </p:txBody>
      </p:sp>
    </p:spTree>
    <p:extLst>
      <p:ext uri="{BB962C8B-B14F-4D97-AF65-F5344CB8AC3E}">
        <p14:creationId xmlns:p14="http://schemas.microsoft.com/office/powerpoint/2010/main" val="357682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tx1"/>
                </a:solidFill>
              </a:rPr>
              <a:t>Antibiotic  Stewardship</a:t>
            </a:r>
          </a:p>
        </p:txBody>
      </p:sp>
      <p:sp>
        <p:nvSpPr>
          <p:cNvPr id="3" name="Content Placeholder 2"/>
          <p:cNvSpPr>
            <a:spLocks noGrp="1"/>
          </p:cNvSpPr>
          <p:nvPr>
            <p:ph sz="quarter" idx="1"/>
          </p:nvPr>
        </p:nvSpPr>
        <p:spPr/>
        <p:txBody>
          <a:bodyPr/>
          <a:lstStyle/>
          <a:p>
            <a:endParaRPr lang="en-US" dirty="0"/>
          </a:p>
          <a:p>
            <a:endParaRPr lang="en-US" dirty="0"/>
          </a:p>
          <a:p>
            <a:r>
              <a:rPr lang="en-US" dirty="0"/>
              <a:t>“the optimal selection, dosage, and duration of antimicrobial treatment that results in the best clinical outcome for the treatment or prevention of infection, with minimal toxicity to the patient and minimal impact on subsequent resistance”</a:t>
            </a:r>
          </a:p>
        </p:txBody>
      </p:sp>
      <p:sp>
        <p:nvSpPr>
          <p:cNvPr id="4" name="Rectangle 3"/>
          <p:cNvSpPr/>
          <p:nvPr/>
        </p:nvSpPr>
        <p:spPr>
          <a:xfrm>
            <a:off x="72785" y="6504134"/>
            <a:ext cx="6096000" cy="307777"/>
          </a:xfrm>
          <a:prstGeom prst="rect">
            <a:avLst/>
          </a:prstGeom>
        </p:spPr>
        <p:txBody>
          <a:bodyPr>
            <a:spAutoFit/>
          </a:bodyPr>
          <a:lstStyle/>
          <a:p>
            <a:r>
              <a:rPr lang="en-US" sz="1400" dirty="0"/>
              <a:t>S.S. </a:t>
            </a:r>
            <a:r>
              <a:rPr lang="en-US" sz="1400" dirty="0" err="1"/>
              <a:t>Boswihi</a:t>
            </a:r>
            <a:r>
              <a:rPr lang="en-US" sz="1400" dirty="0"/>
              <a:t>, E.E. Udo / Current Medicine Research and Practice 8 (2018) 18–24</a:t>
            </a:r>
          </a:p>
        </p:txBody>
      </p:sp>
    </p:spTree>
    <p:extLst>
      <p:ext uri="{BB962C8B-B14F-4D97-AF65-F5344CB8AC3E}">
        <p14:creationId xmlns:p14="http://schemas.microsoft.com/office/powerpoint/2010/main" val="285148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00" y="274638"/>
            <a:ext cx="10772503" cy="1528036"/>
          </a:xfrm>
        </p:spPr>
        <p:txBody>
          <a:bodyPr>
            <a:normAutofit/>
          </a:bodyPr>
          <a:lstStyle/>
          <a:p>
            <a:r>
              <a:rPr lang="en-US" sz="4800" b="1" dirty="0">
                <a:solidFill>
                  <a:schemeClr val="tx1"/>
                </a:solidFill>
              </a:rPr>
              <a:t>Antibiotic  Stewardship</a:t>
            </a:r>
          </a:p>
        </p:txBody>
      </p:sp>
      <p:sp>
        <p:nvSpPr>
          <p:cNvPr id="3" name="Content Placeholder 2"/>
          <p:cNvSpPr>
            <a:spLocks noGrp="1"/>
          </p:cNvSpPr>
          <p:nvPr>
            <p:ph sz="quarter" idx="1"/>
          </p:nvPr>
        </p:nvSpPr>
        <p:spPr>
          <a:xfrm>
            <a:off x="1219200" y="2259874"/>
            <a:ext cx="10363200" cy="3759926"/>
          </a:xfrm>
        </p:spPr>
        <p:txBody>
          <a:bodyPr/>
          <a:lstStyle/>
          <a:p>
            <a:pPr marL="0" indent="0">
              <a:buClr>
                <a:schemeClr val="accent1"/>
              </a:buClr>
              <a:buNone/>
            </a:pPr>
            <a:r>
              <a:rPr lang="en-US" dirty="0"/>
              <a:t>The goals of antibiotic stewardship are </a:t>
            </a:r>
          </a:p>
          <a:p>
            <a:pPr>
              <a:buClr>
                <a:schemeClr val="accent1"/>
              </a:buClr>
              <a:buFont typeface="Wingdings" panose="05000000000000000000" pitchFamily="2" charset="2"/>
              <a:buChar char="Ø"/>
            </a:pPr>
            <a:r>
              <a:rPr lang="en-US" dirty="0">
                <a:solidFill>
                  <a:schemeClr val="tx1"/>
                </a:solidFill>
              </a:rPr>
              <a:t>To work with health care practitioners to help each patient receive the most appropriate antimicrobial with the correct dose and duration</a:t>
            </a:r>
          </a:p>
          <a:p>
            <a:pPr>
              <a:buClr>
                <a:schemeClr val="accent1"/>
              </a:buClr>
              <a:buFont typeface="Wingdings" panose="05000000000000000000" pitchFamily="2" charset="2"/>
              <a:buChar char="Ø"/>
            </a:pPr>
            <a:r>
              <a:rPr lang="en-US" dirty="0">
                <a:solidFill>
                  <a:schemeClr val="tx1"/>
                </a:solidFill>
              </a:rPr>
              <a:t>To prevent antimicrobial overuse, misuse, and abuse and minimize the development of resistance.</a:t>
            </a:r>
          </a:p>
          <a:p>
            <a:pPr>
              <a:buClr>
                <a:schemeClr val="accent1"/>
              </a:buClr>
              <a:buFont typeface="Wingdings" panose="05000000000000000000" pitchFamily="2" charset="2"/>
              <a:buChar char="Ø"/>
            </a:pPr>
            <a:r>
              <a:rPr lang="en-US" dirty="0">
                <a:solidFill>
                  <a:schemeClr val="tx1"/>
                </a:solidFill>
              </a:rPr>
              <a:t>To optimize antibiotic use</a:t>
            </a:r>
          </a:p>
        </p:txBody>
      </p:sp>
      <p:sp>
        <p:nvSpPr>
          <p:cNvPr id="4" name="Rectangle 3"/>
          <p:cNvSpPr/>
          <p:nvPr/>
        </p:nvSpPr>
        <p:spPr>
          <a:xfrm>
            <a:off x="72785" y="6504134"/>
            <a:ext cx="6096000" cy="307777"/>
          </a:xfrm>
          <a:prstGeom prst="rect">
            <a:avLst/>
          </a:prstGeom>
        </p:spPr>
        <p:txBody>
          <a:bodyPr>
            <a:spAutoFit/>
          </a:bodyPr>
          <a:lstStyle/>
          <a:p>
            <a:r>
              <a:rPr lang="en-US" sz="1400" dirty="0"/>
              <a:t>S.S. </a:t>
            </a:r>
            <a:r>
              <a:rPr lang="en-US" sz="1400" dirty="0" err="1"/>
              <a:t>Boswihi</a:t>
            </a:r>
            <a:r>
              <a:rPr lang="en-US" sz="1400" dirty="0"/>
              <a:t>, E.E. Udo / Current Medicine Research and Practice 8 (2018) 18–24</a:t>
            </a:r>
          </a:p>
        </p:txBody>
      </p:sp>
    </p:spTree>
    <p:extLst>
      <p:ext uri="{BB962C8B-B14F-4D97-AF65-F5344CB8AC3E}">
        <p14:creationId xmlns:p14="http://schemas.microsoft.com/office/powerpoint/2010/main" val="176371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219200" y="2155371"/>
            <a:ext cx="10363200" cy="3864429"/>
          </a:xfrm>
        </p:spPr>
        <p:txBody>
          <a:bodyPr>
            <a:normAutofit/>
          </a:bodyPr>
          <a:lstStyle/>
          <a:p>
            <a:r>
              <a:rPr lang="en-US" sz="3600" b="1" dirty="0">
                <a:solidFill>
                  <a:srgbClr val="7030A0"/>
                </a:solidFill>
              </a:rPr>
              <a:t>Screening, isolation and eradication</a:t>
            </a:r>
          </a:p>
          <a:p>
            <a:endParaRPr lang="en-US" sz="3600" b="1" dirty="0">
              <a:solidFill>
                <a:srgbClr val="7030A0"/>
              </a:solidFill>
            </a:endParaRPr>
          </a:p>
          <a:p>
            <a:pPr>
              <a:buNone/>
            </a:pPr>
            <a:r>
              <a:rPr lang="en-US" sz="3600" b="1" dirty="0">
                <a:solidFill>
                  <a:srgbClr val="7030A0"/>
                </a:solidFill>
              </a:rPr>
              <a:t>Vs</a:t>
            </a:r>
          </a:p>
          <a:p>
            <a:endParaRPr lang="en-US" sz="3600" b="1" dirty="0">
              <a:solidFill>
                <a:srgbClr val="7030A0"/>
              </a:solidFill>
            </a:endParaRPr>
          </a:p>
          <a:p>
            <a:r>
              <a:rPr lang="en-US" sz="3600" b="1" dirty="0">
                <a:solidFill>
                  <a:srgbClr val="7030A0"/>
                </a:solidFill>
              </a:rPr>
              <a:t>Antibiotic stewardship and infection control</a:t>
            </a:r>
          </a:p>
        </p:txBody>
      </p:sp>
      <p:sp>
        <p:nvSpPr>
          <p:cNvPr id="5" name="Rectangle 4"/>
          <p:cNvSpPr/>
          <p:nvPr/>
        </p:nvSpPr>
        <p:spPr>
          <a:xfrm>
            <a:off x="68240" y="6461174"/>
            <a:ext cx="6096000" cy="307777"/>
          </a:xfrm>
          <a:prstGeom prst="rect">
            <a:avLst/>
          </a:prstGeom>
        </p:spPr>
        <p:txBody>
          <a:bodyPr>
            <a:spAutoFit/>
          </a:bodyPr>
          <a:lstStyle/>
          <a:p>
            <a:r>
              <a:rPr lang="en-US" sz="1400" dirty="0" err="1">
                <a:solidFill>
                  <a:srgbClr val="7030A0"/>
                </a:solidFill>
              </a:rPr>
              <a:t>Lemmen</a:t>
            </a:r>
            <a:r>
              <a:rPr lang="en-US" sz="1400" dirty="0">
                <a:solidFill>
                  <a:srgbClr val="7030A0"/>
                </a:solidFill>
              </a:rPr>
              <a:t> SW, </a:t>
            </a:r>
            <a:r>
              <a:rPr lang="en-US" sz="1400" dirty="0" err="1">
                <a:solidFill>
                  <a:srgbClr val="7030A0"/>
                </a:solidFill>
              </a:rPr>
              <a:t>Lewalter</a:t>
            </a:r>
            <a:r>
              <a:rPr lang="en-US" sz="1400" dirty="0">
                <a:solidFill>
                  <a:srgbClr val="7030A0"/>
                </a:solidFill>
              </a:rPr>
              <a:t> K. Infection. 2018 May</a:t>
            </a:r>
          </a:p>
        </p:txBody>
      </p:sp>
    </p:spTree>
    <p:extLst>
      <p:ext uri="{BB962C8B-B14F-4D97-AF65-F5344CB8AC3E}">
        <p14:creationId xmlns:p14="http://schemas.microsoft.com/office/powerpoint/2010/main" val="190591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198499" y="94698"/>
            <a:ext cx="9678768" cy="6427541"/>
          </a:xfrm>
        </p:spPr>
      </p:pic>
      <p:sp>
        <p:nvSpPr>
          <p:cNvPr id="6" name="Rectangle 5"/>
          <p:cNvSpPr/>
          <p:nvPr/>
        </p:nvSpPr>
        <p:spPr>
          <a:xfrm>
            <a:off x="68240" y="6461174"/>
            <a:ext cx="6096000" cy="307777"/>
          </a:xfrm>
          <a:prstGeom prst="rect">
            <a:avLst/>
          </a:prstGeom>
        </p:spPr>
        <p:txBody>
          <a:bodyPr>
            <a:spAutoFit/>
          </a:bodyPr>
          <a:lstStyle/>
          <a:p>
            <a:r>
              <a:rPr lang="en-US" sz="1400" dirty="0" err="1"/>
              <a:t>Lemmen</a:t>
            </a:r>
            <a:r>
              <a:rPr lang="en-US" sz="1400" dirty="0"/>
              <a:t> SW, </a:t>
            </a:r>
            <a:r>
              <a:rPr lang="en-US" sz="1400" dirty="0" err="1"/>
              <a:t>Lewalter</a:t>
            </a:r>
            <a:r>
              <a:rPr lang="en-US" sz="1400" dirty="0"/>
              <a:t> K. Infection. 2018 May</a:t>
            </a:r>
          </a:p>
        </p:txBody>
      </p:sp>
    </p:spTree>
    <p:extLst>
      <p:ext uri="{BB962C8B-B14F-4D97-AF65-F5344CB8AC3E}">
        <p14:creationId xmlns:p14="http://schemas.microsoft.com/office/powerpoint/2010/main" val="375111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609600" y="533400"/>
            <a:ext cx="10972800" cy="914400"/>
          </a:xfrm>
        </p:spPr>
        <p:txBody>
          <a:bodyPr>
            <a:normAutofit fontScale="90000"/>
          </a:bodyPr>
          <a:lstStyle/>
          <a:p>
            <a:pPr algn="ct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br>
              <a:rPr lang="en-US" sz="3600" b="1" dirty="0">
                <a:solidFill>
                  <a:schemeClr val="bg1"/>
                </a:solidFill>
              </a:rPr>
            </a:br>
            <a:r>
              <a:rPr lang="en-US" sz="3600" b="1" dirty="0">
                <a:solidFill>
                  <a:schemeClr val="bg1"/>
                </a:solidFill>
              </a:rPr>
              <a:t>MECHANISM OF RESISTANCE</a:t>
            </a:r>
          </a:p>
        </p:txBody>
      </p:sp>
      <p:sp>
        <p:nvSpPr>
          <p:cNvPr id="229379" name="Rectangle 3"/>
          <p:cNvSpPr>
            <a:spLocks noGrp="1" noChangeArrowheads="1"/>
          </p:cNvSpPr>
          <p:nvPr>
            <p:ph sz="quarter" idx="1"/>
          </p:nvPr>
        </p:nvSpPr>
        <p:spPr>
          <a:xfrm>
            <a:off x="1422400" y="2133600"/>
            <a:ext cx="9855200" cy="4724400"/>
          </a:xfrm>
        </p:spPr>
        <p:txBody>
          <a:bodyPr/>
          <a:lstStyle/>
          <a:p>
            <a:r>
              <a:rPr lang="en-US" sz="1600"/>
              <a:t>http://www.jci.org/cgi/content/full/114/12/1693/F1</a:t>
            </a:r>
          </a:p>
        </p:txBody>
      </p:sp>
      <p:pic>
        <p:nvPicPr>
          <p:cNvPr id="229380" name="Picture 4" descr=" ">
            <a:hlinkClick r:id="rId3"/>
          </p:cNvPr>
          <p:cNvPicPr>
            <a:picLocks noChangeAspect="1" noChangeArrowheads="1"/>
          </p:cNvPicPr>
          <p:nvPr/>
        </p:nvPicPr>
        <p:blipFill>
          <a:blip r:embed="rId4" cstate="print"/>
          <a:srcRect/>
          <a:stretch>
            <a:fillRect/>
          </a:stretch>
        </p:blipFill>
        <p:spPr bwMode="auto">
          <a:xfrm>
            <a:off x="609600" y="1676400"/>
            <a:ext cx="10972800" cy="49530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628" y="267522"/>
            <a:ext cx="10131779" cy="6228813"/>
          </a:xfrm>
          <a:prstGeom prst="rect">
            <a:avLst/>
          </a:prstGeom>
        </p:spPr>
      </p:pic>
      <p:sp>
        <p:nvSpPr>
          <p:cNvPr id="5" name="Rectangle 4"/>
          <p:cNvSpPr/>
          <p:nvPr/>
        </p:nvSpPr>
        <p:spPr>
          <a:xfrm>
            <a:off x="68240" y="6461174"/>
            <a:ext cx="6096000" cy="307777"/>
          </a:xfrm>
          <a:prstGeom prst="rect">
            <a:avLst/>
          </a:prstGeom>
        </p:spPr>
        <p:txBody>
          <a:bodyPr>
            <a:spAutoFit/>
          </a:bodyPr>
          <a:lstStyle/>
          <a:p>
            <a:r>
              <a:rPr lang="en-US" sz="1400" dirty="0" err="1"/>
              <a:t>Lemmen</a:t>
            </a:r>
            <a:r>
              <a:rPr lang="en-US" sz="1400" dirty="0"/>
              <a:t> SW, </a:t>
            </a:r>
            <a:r>
              <a:rPr lang="en-US" sz="1400" dirty="0" err="1"/>
              <a:t>Lewalter</a:t>
            </a:r>
            <a:r>
              <a:rPr lang="en-US" sz="1400" dirty="0"/>
              <a:t> K. Infection. 2018 May</a:t>
            </a:r>
          </a:p>
        </p:txBody>
      </p:sp>
    </p:spTree>
    <p:extLst>
      <p:ext uri="{BB962C8B-B14F-4D97-AF65-F5344CB8AC3E}">
        <p14:creationId xmlns:p14="http://schemas.microsoft.com/office/powerpoint/2010/main" val="367745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088E8-5C6C-4571-B3F0-3365C04FAB87}"/>
              </a:ext>
            </a:extLst>
          </p:cNvPr>
          <p:cNvSpPr>
            <a:spLocks noGrp="1"/>
          </p:cNvSpPr>
          <p:nvPr>
            <p:ph type="title"/>
          </p:nvPr>
        </p:nvSpPr>
        <p:spPr>
          <a:xfrm>
            <a:off x="24561" y="3203459"/>
            <a:ext cx="4986032" cy="1659882"/>
          </a:xfrm>
          <a:solidFill>
            <a:schemeClr val="tx1"/>
          </a:solidFill>
        </p:spPr>
        <p:txBody>
          <a:bodyPr vert="horz" lIns="91440" tIns="45720" rIns="91440" bIns="45720" rtlCol="0" anchor="b">
            <a:normAutofit fontScale="90000"/>
          </a:bodyPr>
          <a:lstStyle/>
          <a:p>
            <a:pPr algn="ctr"/>
            <a:r>
              <a:rPr lang="en-US" sz="3200" u="sng" dirty="0">
                <a:solidFill>
                  <a:srgbClr val="FF0000"/>
                </a:solidFill>
              </a:rPr>
              <a:t>Significant</a:t>
            </a:r>
            <a:r>
              <a:rPr lang="en-US" sz="3200" u="sng" dirty="0">
                <a:solidFill>
                  <a:srgbClr val="FFC000"/>
                </a:solidFill>
              </a:rPr>
              <a:t> Deaths d/t Sepsis &amp; Superinfection</a:t>
            </a:r>
            <a:br>
              <a:rPr lang="en-US" sz="2800" dirty="0">
                <a:solidFill>
                  <a:srgbClr val="FF0000"/>
                </a:solidFill>
              </a:rPr>
            </a:br>
            <a:r>
              <a:rPr lang="en-US" sz="2400" dirty="0">
                <a:solidFill>
                  <a:schemeClr val="bg1"/>
                </a:solidFill>
              </a:rPr>
              <a:t>15% developed secondary inf.</a:t>
            </a:r>
            <a:br>
              <a:rPr lang="en-US" sz="2400" dirty="0">
                <a:solidFill>
                  <a:schemeClr val="bg1"/>
                </a:solidFill>
              </a:rPr>
            </a:br>
            <a:r>
              <a:rPr lang="en-US" sz="2400" dirty="0">
                <a:solidFill>
                  <a:schemeClr val="bg1"/>
                </a:solidFill>
              </a:rPr>
              <a:t>&gt; 50% of patients developed sepsis</a:t>
            </a:r>
            <a:endParaRPr lang="en-US" sz="3200" dirty="0">
              <a:solidFill>
                <a:schemeClr val="bg1"/>
              </a:solidFill>
            </a:endParaRPr>
          </a:p>
        </p:txBody>
      </p:sp>
      <p:pic>
        <p:nvPicPr>
          <p:cNvPr id="12" name="Content Placeholder 11" descr="A screenshot of a cell phone&#10;&#10;Description automatically generated">
            <a:extLst>
              <a:ext uri="{FF2B5EF4-FFF2-40B4-BE49-F238E27FC236}">
                <a16:creationId xmlns:a16="http://schemas.microsoft.com/office/drawing/2014/main" id="{538B4291-73C1-4F48-B459-C9F18C89621A}"/>
              </a:ext>
            </a:extLst>
          </p:cNvPr>
          <p:cNvPicPr>
            <a:picLocks noGrp="1" noChangeAspect="1"/>
          </p:cNvPicPr>
          <p:nvPr>
            <p:ph sz="quarter" idx="1"/>
          </p:nvPr>
        </p:nvPicPr>
        <p:blipFill>
          <a:blip r:embed="rId3"/>
          <a:stretch>
            <a:fillRect/>
          </a:stretch>
        </p:blipFill>
        <p:spPr>
          <a:xfrm>
            <a:off x="3" y="20973"/>
            <a:ext cx="5037905" cy="2997554"/>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2D687E91-E57A-4F02-9364-439D8317A4FC}"/>
              </a:ext>
            </a:extLst>
          </p:cNvPr>
          <p:cNvPicPr>
            <a:picLocks noChangeAspect="1"/>
          </p:cNvPicPr>
          <p:nvPr/>
        </p:nvPicPr>
        <p:blipFill>
          <a:blip r:embed="rId4"/>
          <a:stretch>
            <a:fillRect/>
          </a:stretch>
        </p:blipFill>
        <p:spPr>
          <a:xfrm>
            <a:off x="7081309" y="1126650"/>
            <a:ext cx="4965115" cy="899565"/>
          </a:xfrm>
          <a:prstGeom prst="rect">
            <a:avLst/>
          </a:prstGeom>
        </p:spPr>
      </p:pic>
      <p:pic>
        <p:nvPicPr>
          <p:cNvPr id="3" name="Picture 2">
            <a:extLst>
              <a:ext uri="{FF2B5EF4-FFF2-40B4-BE49-F238E27FC236}">
                <a16:creationId xmlns:a16="http://schemas.microsoft.com/office/drawing/2014/main" id="{8A672048-9A16-40EC-9B3D-0AC2D3B538EF}"/>
              </a:ext>
            </a:extLst>
          </p:cNvPr>
          <p:cNvPicPr>
            <a:picLocks noChangeAspect="1"/>
          </p:cNvPicPr>
          <p:nvPr/>
        </p:nvPicPr>
        <p:blipFill>
          <a:blip r:embed="rId5"/>
          <a:stretch>
            <a:fillRect/>
          </a:stretch>
        </p:blipFill>
        <p:spPr>
          <a:xfrm>
            <a:off x="5129220" y="2115557"/>
            <a:ext cx="6971463" cy="3998173"/>
          </a:xfrm>
          <a:prstGeom prst="rect">
            <a:avLst/>
          </a:prstGeom>
        </p:spPr>
      </p:pic>
      <p:sp>
        <p:nvSpPr>
          <p:cNvPr id="10" name="Rectangle 9">
            <a:extLst>
              <a:ext uri="{FF2B5EF4-FFF2-40B4-BE49-F238E27FC236}">
                <a16:creationId xmlns:a16="http://schemas.microsoft.com/office/drawing/2014/main" id="{A0975921-A019-44D0-8989-CC8AC98F5644}"/>
              </a:ext>
            </a:extLst>
          </p:cNvPr>
          <p:cNvSpPr/>
          <p:nvPr/>
        </p:nvSpPr>
        <p:spPr>
          <a:xfrm>
            <a:off x="5288148" y="2355789"/>
            <a:ext cx="6650560" cy="272086"/>
          </a:xfrm>
          <a:prstGeom prst="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3" name="Rectangle 12">
            <a:extLst>
              <a:ext uri="{FF2B5EF4-FFF2-40B4-BE49-F238E27FC236}">
                <a16:creationId xmlns:a16="http://schemas.microsoft.com/office/drawing/2014/main" id="{8F4484E8-A019-4434-A4DC-2CC90EDD1716}"/>
              </a:ext>
            </a:extLst>
          </p:cNvPr>
          <p:cNvSpPr/>
          <p:nvPr/>
        </p:nvSpPr>
        <p:spPr>
          <a:xfrm>
            <a:off x="5288148" y="4471339"/>
            <a:ext cx="6650560" cy="272086"/>
          </a:xfrm>
          <a:prstGeom prst="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5" name="Rectangle 4">
            <a:extLst>
              <a:ext uri="{FF2B5EF4-FFF2-40B4-BE49-F238E27FC236}">
                <a16:creationId xmlns:a16="http://schemas.microsoft.com/office/drawing/2014/main" id="{3B37F1BB-53CF-4897-8AF5-21F9148C5899}"/>
              </a:ext>
            </a:extLst>
          </p:cNvPr>
          <p:cNvSpPr/>
          <p:nvPr/>
        </p:nvSpPr>
        <p:spPr>
          <a:xfrm>
            <a:off x="24569" y="5433682"/>
            <a:ext cx="4986031" cy="923330"/>
          </a:xfrm>
          <a:prstGeom prst="rect">
            <a:avLst/>
          </a:prstGeom>
          <a:solidFill>
            <a:schemeClr val="accent1">
              <a:lumMod val="40000"/>
              <a:lumOff val="60000"/>
            </a:schemeClr>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Sepsis developed at a median of 9 days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Followed by ARDS @ 12 days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Segoe UI"/>
                <a:ea typeface="+mn-ea"/>
                <a:cs typeface="+mn-cs"/>
              </a:rPr>
              <a:t>Secondary infection @17 days</a:t>
            </a:r>
          </a:p>
        </p:txBody>
      </p:sp>
    </p:spTree>
    <p:extLst>
      <p:ext uri="{BB962C8B-B14F-4D97-AF65-F5344CB8AC3E}">
        <p14:creationId xmlns:p14="http://schemas.microsoft.com/office/powerpoint/2010/main" val="3467810974"/>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89E0B8-3985-46C1-AC14-FD2F0E9E3D72}"/>
              </a:ext>
            </a:extLst>
          </p:cNvPr>
          <p:cNvSpPr>
            <a:spLocks noGrp="1"/>
          </p:cNvSpPr>
          <p:nvPr>
            <p:ph sz="quarter" idx="1"/>
          </p:nvPr>
        </p:nvSpPr>
        <p:spPr>
          <a:xfrm>
            <a:off x="340964" y="3905574"/>
            <a:ext cx="11368432" cy="2820691"/>
          </a:xfrm>
        </p:spPr>
        <p:txBody>
          <a:bodyPr vert="horz" lIns="91440" tIns="45720" rIns="91440" bIns="45720" rtlCol="0" anchor="ctr">
            <a:normAutofit/>
          </a:bodyPr>
          <a:lstStyle/>
          <a:p>
            <a:r>
              <a:rPr lang="en-US" sz="2400" dirty="0"/>
              <a:t>Secondary bacterial infection was suggested by high CRP and procalcitonin</a:t>
            </a:r>
          </a:p>
          <a:p>
            <a:r>
              <a:rPr lang="en-US" sz="2400" dirty="0"/>
              <a:t>The deceased had more WBC and neutrophils than the survivors. </a:t>
            </a:r>
          </a:p>
          <a:p>
            <a:r>
              <a:rPr lang="en-US" sz="2400" dirty="0"/>
              <a:t>Secondary bacterial infection were seen at late stage of disease (10/21) deceased patients </a:t>
            </a:r>
          </a:p>
          <a:p>
            <a:r>
              <a:rPr lang="en-US" sz="2400" dirty="0"/>
              <a:t>Organisms included </a:t>
            </a:r>
            <a:r>
              <a:rPr lang="en-US" sz="2400" i="1" dirty="0"/>
              <a:t>klebsiella pneumoniae, </a:t>
            </a:r>
            <a:r>
              <a:rPr lang="en-US" sz="2400" i="1" dirty="0">
                <a:solidFill>
                  <a:srgbClr val="FF0000"/>
                </a:solidFill>
              </a:rPr>
              <a:t>staphylococcus</a:t>
            </a:r>
            <a:r>
              <a:rPr lang="en-US" sz="2400" i="1" dirty="0"/>
              <a:t>, </a:t>
            </a:r>
            <a:r>
              <a:rPr lang="en-US" sz="2400" i="1" dirty="0" err="1"/>
              <a:t>acinetobacter</a:t>
            </a:r>
            <a:r>
              <a:rPr lang="en-US" sz="2400" i="1" dirty="0"/>
              <a:t> </a:t>
            </a:r>
            <a:r>
              <a:rPr lang="en-US" sz="2400" i="1" dirty="0" err="1"/>
              <a:t>baumannii</a:t>
            </a:r>
            <a:r>
              <a:rPr lang="en-US" sz="2400" i="1" dirty="0"/>
              <a:t>,</a:t>
            </a:r>
            <a:r>
              <a:rPr lang="en-US" sz="2400" dirty="0"/>
              <a:t> and </a:t>
            </a:r>
            <a:r>
              <a:rPr lang="en-US" sz="2400" i="1" dirty="0" err="1"/>
              <a:t>escherichia</a:t>
            </a:r>
            <a:r>
              <a:rPr lang="en-US" sz="2400" i="1" dirty="0"/>
              <a:t> coli,</a:t>
            </a:r>
            <a:r>
              <a:rPr lang="en-US" sz="2400" dirty="0"/>
              <a:t> etc.</a:t>
            </a:r>
          </a:p>
        </p:txBody>
      </p:sp>
      <p:pic>
        <p:nvPicPr>
          <p:cNvPr id="5" name="Content Placeholder 4">
            <a:extLst>
              <a:ext uri="{FF2B5EF4-FFF2-40B4-BE49-F238E27FC236}">
                <a16:creationId xmlns:a16="http://schemas.microsoft.com/office/drawing/2014/main" id="{57F07DB7-5170-4B59-82C1-D7D1DE2D97C2}"/>
              </a:ext>
            </a:extLst>
          </p:cNvPr>
          <p:cNvPicPr>
            <a:picLocks noGrp="1" noChangeAspect="1"/>
          </p:cNvPicPr>
          <p:nvPr>
            <p:ph sz="quarter" idx="2"/>
          </p:nvPr>
        </p:nvPicPr>
        <p:blipFill rotWithShape="1">
          <a:blip r:embed="rId3"/>
          <a:srcRect t="1" b="-9909"/>
          <a:stretch/>
        </p:blipFill>
        <p:spPr>
          <a:xfrm>
            <a:off x="22" y="-30987"/>
            <a:ext cx="12191980" cy="4355014"/>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3326233391"/>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7D4C6-8FD2-4A2F-9524-6808C388A56D}"/>
              </a:ext>
            </a:extLst>
          </p:cNvPr>
          <p:cNvSpPr>
            <a:spLocks noGrp="1"/>
          </p:cNvSpPr>
          <p:nvPr>
            <p:ph type="title"/>
          </p:nvPr>
        </p:nvSpPr>
        <p:spPr>
          <a:xfrm>
            <a:off x="1260435" y="707295"/>
            <a:ext cx="10023399" cy="988577"/>
          </a:xfrm>
        </p:spPr>
        <p:txBody>
          <a:bodyPr vert="horz" lIns="91440" tIns="45720" rIns="91440" bIns="45720" rtlCol="0" anchor="ctr">
            <a:normAutofit fontScale="90000"/>
          </a:bodyPr>
          <a:lstStyle/>
          <a:p>
            <a:pPr algn="ctr"/>
            <a:r>
              <a:rPr lang="en-US" sz="4000" u="sng" kern="1200" dirty="0">
                <a:solidFill>
                  <a:srgbClr val="FF0000"/>
                </a:solidFill>
                <a:latin typeface="+mj-lt"/>
                <a:ea typeface="+mj-ea"/>
                <a:cs typeface="+mj-cs"/>
              </a:rPr>
              <a:t>221 patients with SARS-CoV-2</a:t>
            </a:r>
            <a:br>
              <a:rPr lang="en-US" sz="4000" kern="1200" dirty="0">
                <a:solidFill>
                  <a:srgbClr val="FF0000"/>
                </a:solidFill>
                <a:latin typeface="+mj-lt"/>
                <a:ea typeface="+mj-ea"/>
                <a:cs typeface="+mj-cs"/>
              </a:rPr>
            </a:br>
            <a:r>
              <a:rPr lang="en-US" sz="2700" kern="1200" dirty="0">
                <a:solidFill>
                  <a:srgbClr val="FF0000"/>
                </a:solidFill>
                <a:latin typeface="+mj-lt"/>
                <a:ea typeface="+mj-ea"/>
                <a:cs typeface="+mj-cs"/>
              </a:rPr>
              <a:t>V</a:t>
            </a:r>
            <a:r>
              <a:rPr lang="en-US" sz="2700" dirty="0">
                <a:solidFill>
                  <a:srgbClr val="FF0000"/>
                </a:solidFill>
              </a:rPr>
              <a:t>iral (57.9%) , Bacterial (29.8%) &amp; Fungal (12.3%) </a:t>
            </a:r>
            <a:endParaRPr lang="en-US" sz="4000" kern="1200" dirty="0">
              <a:solidFill>
                <a:srgbClr val="FF0000"/>
              </a:solidFill>
            </a:endParaRPr>
          </a:p>
        </p:txBody>
      </p:sp>
      <p:pic>
        <p:nvPicPr>
          <p:cNvPr id="4" name="Content Placeholder 3">
            <a:extLst>
              <a:ext uri="{FF2B5EF4-FFF2-40B4-BE49-F238E27FC236}">
                <a16:creationId xmlns:a16="http://schemas.microsoft.com/office/drawing/2014/main" id="{D549DDA3-F5F1-4519-8A94-8894CECAF1D8}"/>
              </a:ext>
            </a:extLst>
          </p:cNvPr>
          <p:cNvPicPr>
            <a:picLocks noGrp="1" noChangeAspect="1"/>
          </p:cNvPicPr>
          <p:nvPr>
            <p:ph sz="quarter" idx="1"/>
          </p:nvPr>
        </p:nvPicPr>
        <p:blipFill>
          <a:blip r:embed="rId2"/>
          <a:stretch>
            <a:fillRect/>
          </a:stretch>
        </p:blipFill>
        <p:spPr>
          <a:xfrm>
            <a:off x="0" y="2927503"/>
            <a:ext cx="5518151" cy="2728913"/>
          </a:xfrm>
          <a:prstGeom prst="rect">
            <a:avLst/>
          </a:prstGeom>
        </p:spPr>
      </p:pic>
      <p:pic>
        <p:nvPicPr>
          <p:cNvPr id="6" name="Content Placeholder 5">
            <a:extLst>
              <a:ext uri="{FF2B5EF4-FFF2-40B4-BE49-F238E27FC236}">
                <a16:creationId xmlns:a16="http://schemas.microsoft.com/office/drawing/2014/main" id="{18561D2E-D39A-49F1-8981-54B1F402037E}"/>
              </a:ext>
            </a:extLst>
          </p:cNvPr>
          <p:cNvPicPr>
            <a:picLocks noGrp="1" noChangeAspect="1"/>
          </p:cNvPicPr>
          <p:nvPr>
            <p:ph sz="quarter" idx="2"/>
          </p:nvPr>
        </p:nvPicPr>
        <p:blipFill>
          <a:blip r:embed="rId3"/>
          <a:stretch>
            <a:fillRect/>
          </a:stretch>
        </p:blipFill>
        <p:spPr>
          <a:xfrm>
            <a:off x="5581484" y="2625636"/>
            <a:ext cx="6375384" cy="3967881"/>
          </a:xfrm>
          <a:prstGeom prst="rect">
            <a:avLst/>
          </a:prstGeom>
        </p:spPr>
      </p:pic>
    </p:spTree>
    <p:extLst>
      <p:ext uri="{BB962C8B-B14F-4D97-AF65-F5344CB8AC3E}">
        <p14:creationId xmlns:p14="http://schemas.microsoft.com/office/powerpoint/2010/main" val="1592482390"/>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ell phone&#10;&#10;Description automatically generated">
            <a:extLst>
              <a:ext uri="{FF2B5EF4-FFF2-40B4-BE49-F238E27FC236}">
                <a16:creationId xmlns:a16="http://schemas.microsoft.com/office/drawing/2014/main" id="{A7D94A83-6D32-4A06-B40B-DC593193B401}"/>
              </a:ext>
            </a:extLst>
          </p:cNvPr>
          <p:cNvPicPr>
            <a:picLocks noGrp="1" noChangeAspect="1"/>
          </p:cNvPicPr>
          <p:nvPr>
            <p:ph sz="quarter" idx="1"/>
          </p:nvPr>
        </p:nvPicPr>
        <p:blipFill rotWithShape="1">
          <a:blip r:embed="rId3"/>
          <a:srcRect l="7436" r="5589" b="-1"/>
          <a:stretch/>
        </p:blipFill>
        <p:spPr>
          <a:xfrm>
            <a:off x="-1077" y="3076855"/>
            <a:ext cx="12188952" cy="3118224"/>
          </a:xfrm>
          <a:prstGeom prst="rect">
            <a:avLst/>
          </a:prstGeom>
        </p:spPr>
      </p:pic>
    </p:spTree>
    <p:extLst>
      <p:ext uri="{BB962C8B-B14F-4D97-AF65-F5344CB8AC3E}">
        <p14:creationId xmlns:p14="http://schemas.microsoft.com/office/powerpoint/2010/main" val="786130249"/>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 screenshot of a cell phone&#10;&#10;Description automatically generated">
            <a:extLst>
              <a:ext uri="{FF2B5EF4-FFF2-40B4-BE49-F238E27FC236}">
                <a16:creationId xmlns:a16="http://schemas.microsoft.com/office/drawing/2014/main" id="{ABB04892-CDAE-4780-A606-8CF8E90503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880"/>
          <a:stretch/>
        </p:blipFill>
        <p:spPr bwMode="auto">
          <a:xfrm>
            <a:off x="838200" y="704768"/>
            <a:ext cx="10628376" cy="54400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Callout: Line 1">
            <a:extLst>
              <a:ext uri="{FF2B5EF4-FFF2-40B4-BE49-F238E27FC236}">
                <a16:creationId xmlns:a16="http://schemas.microsoft.com/office/drawing/2014/main" id="{7FE19FB3-6E28-423D-AF10-E26ADC803F63}"/>
              </a:ext>
            </a:extLst>
          </p:cNvPr>
          <p:cNvSpPr/>
          <p:nvPr/>
        </p:nvSpPr>
        <p:spPr>
          <a:xfrm>
            <a:off x="7026450" y="4777659"/>
            <a:ext cx="3046607" cy="648769"/>
          </a:xfrm>
          <a:custGeom>
            <a:avLst/>
            <a:gdLst>
              <a:gd name="connsiteX0" fmla="*/ 0 w 3046607"/>
              <a:gd name="connsiteY0" fmla="*/ 0 h 648769"/>
              <a:gd name="connsiteX1" fmla="*/ 548389 w 3046607"/>
              <a:gd name="connsiteY1" fmla="*/ 0 h 648769"/>
              <a:gd name="connsiteX2" fmla="*/ 1127245 w 3046607"/>
              <a:gd name="connsiteY2" fmla="*/ 0 h 648769"/>
              <a:gd name="connsiteX3" fmla="*/ 1706100 w 3046607"/>
              <a:gd name="connsiteY3" fmla="*/ 0 h 648769"/>
              <a:gd name="connsiteX4" fmla="*/ 2376353 w 3046607"/>
              <a:gd name="connsiteY4" fmla="*/ 0 h 648769"/>
              <a:gd name="connsiteX5" fmla="*/ 3046607 w 3046607"/>
              <a:gd name="connsiteY5" fmla="*/ 0 h 648769"/>
              <a:gd name="connsiteX6" fmla="*/ 3046607 w 3046607"/>
              <a:gd name="connsiteY6" fmla="*/ 648769 h 648769"/>
              <a:gd name="connsiteX7" fmla="*/ 2437286 w 3046607"/>
              <a:gd name="connsiteY7" fmla="*/ 648769 h 648769"/>
              <a:gd name="connsiteX8" fmla="*/ 1919362 w 3046607"/>
              <a:gd name="connsiteY8" fmla="*/ 648769 h 648769"/>
              <a:gd name="connsiteX9" fmla="*/ 1310041 w 3046607"/>
              <a:gd name="connsiteY9" fmla="*/ 648769 h 648769"/>
              <a:gd name="connsiteX10" fmla="*/ 639787 w 3046607"/>
              <a:gd name="connsiteY10" fmla="*/ 648769 h 648769"/>
              <a:gd name="connsiteX11" fmla="*/ 0 w 3046607"/>
              <a:gd name="connsiteY11" fmla="*/ 648769 h 648769"/>
              <a:gd name="connsiteX12" fmla="*/ 0 w 3046607"/>
              <a:gd name="connsiteY12" fmla="*/ 0 h 648769"/>
              <a:gd name="connsiteX0" fmla="*/ 1978497 w 3046607"/>
              <a:gd name="connsiteY0" fmla="*/ -465070 h 648769"/>
              <a:gd name="connsiteX1" fmla="*/ 1508223 w 3046607"/>
              <a:gd name="connsiteY1" fmla="*/ -23849 h 648769"/>
            </a:gdLst>
            <a:ahLst/>
            <a:cxnLst>
              <a:cxn ang="0">
                <a:pos x="connsiteX0" y="connsiteY0"/>
              </a:cxn>
              <a:cxn ang="0">
                <a:pos x="connsiteX1" y="connsiteY1"/>
              </a:cxn>
            </a:cxnLst>
            <a:rect l="l" t="t" r="r" b="b"/>
            <a:pathLst>
              <a:path w="3046607" h="648769" fill="none" extrusionOk="0">
                <a:moveTo>
                  <a:pt x="0" y="0"/>
                </a:moveTo>
                <a:cubicBezTo>
                  <a:pt x="227848" y="-10998"/>
                  <a:pt x="359623" y="12905"/>
                  <a:pt x="548389" y="0"/>
                </a:cubicBezTo>
                <a:cubicBezTo>
                  <a:pt x="737155" y="-12905"/>
                  <a:pt x="888615" y="-16548"/>
                  <a:pt x="1127245" y="0"/>
                </a:cubicBezTo>
                <a:cubicBezTo>
                  <a:pt x="1365875" y="16548"/>
                  <a:pt x="1579038" y="-19939"/>
                  <a:pt x="1706100" y="0"/>
                </a:cubicBezTo>
                <a:cubicBezTo>
                  <a:pt x="1833162" y="19939"/>
                  <a:pt x="2117611" y="-23946"/>
                  <a:pt x="2376353" y="0"/>
                </a:cubicBezTo>
                <a:cubicBezTo>
                  <a:pt x="2635095" y="23946"/>
                  <a:pt x="2807596" y="-4480"/>
                  <a:pt x="3046607" y="0"/>
                </a:cubicBezTo>
                <a:cubicBezTo>
                  <a:pt x="3014686" y="247281"/>
                  <a:pt x="3074886" y="430334"/>
                  <a:pt x="3046607" y="648769"/>
                </a:cubicBezTo>
                <a:cubicBezTo>
                  <a:pt x="2745906" y="620504"/>
                  <a:pt x="2684649" y="676775"/>
                  <a:pt x="2437286" y="648769"/>
                </a:cubicBezTo>
                <a:cubicBezTo>
                  <a:pt x="2189923" y="620763"/>
                  <a:pt x="2177150" y="649194"/>
                  <a:pt x="1919362" y="648769"/>
                </a:cubicBezTo>
                <a:cubicBezTo>
                  <a:pt x="1661574" y="648344"/>
                  <a:pt x="1499675" y="627520"/>
                  <a:pt x="1310041" y="648769"/>
                </a:cubicBezTo>
                <a:cubicBezTo>
                  <a:pt x="1120407" y="670018"/>
                  <a:pt x="922060" y="630312"/>
                  <a:pt x="639787" y="648769"/>
                </a:cubicBezTo>
                <a:cubicBezTo>
                  <a:pt x="357514" y="667226"/>
                  <a:pt x="293585" y="631636"/>
                  <a:pt x="0" y="648769"/>
                </a:cubicBezTo>
                <a:cubicBezTo>
                  <a:pt x="4726" y="328216"/>
                  <a:pt x="-22496" y="216885"/>
                  <a:pt x="0" y="0"/>
                </a:cubicBezTo>
                <a:close/>
              </a:path>
              <a:path w="3046607" h="648769" fill="none" extrusionOk="0">
                <a:moveTo>
                  <a:pt x="1978497" y="-465070"/>
                </a:moveTo>
                <a:cubicBezTo>
                  <a:pt x="1835201" y="-359353"/>
                  <a:pt x="1694090" y="-176958"/>
                  <a:pt x="1508223" y="-23849"/>
                </a:cubicBezTo>
              </a:path>
              <a:path w="3046607" h="648769" stroke="0" extrusionOk="0">
                <a:moveTo>
                  <a:pt x="0" y="0"/>
                </a:moveTo>
                <a:cubicBezTo>
                  <a:pt x="286113" y="39"/>
                  <a:pt x="470015" y="-9820"/>
                  <a:pt x="639787" y="0"/>
                </a:cubicBezTo>
                <a:cubicBezTo>
                  <a:pt x="809559" y="9820"/>
                  <a:pt x="944753" y="-11585"/>
                  <a:pt x="1188177" y="0"/>
                </a:cubicBezTo>
                <a:cubicBezTo>
                  <a:pt x="1431601" y="11585"/>
                  <a:pt x="1492411" y="-2592"/>
                  <a:pt x="1706100" y="0"/>
                </a:cubicBezTo>
                <a:cubicBezTo>
                  <a:pt x="1919789" y="2592"/>
                  <a:pt x="2060711" y="-20242"/>
                  <a:pt x="2345887" y="0"/>
                </a:cubicBezTo>
                <a:cubicBezTo>
                  <a:pt x="2631063" y="20242"/>
                  <a:pt x="2834970" y="29551"/>
                  <a:pt x="3046607" y="0"/>
                </a:cubicBezTo>
                <a:cubicBezTo>
                  <a:pt x="3057548" y="152379"/>
                  <a:pt x="3033591" y="500346"/>
                  <a:pt x="3046607" y="648769"/>
                </a:cubicBezTo>
                <a:cubicBezTo>
                  <a:pt x="2909385" y="640028"/>
                  <a:pt x="2727277" y="628816"/>
                  <a:pt x="2467752" y="648769"/>
                </a:cubicBezTo>
                <a:cubicBezTo>
                  <a:pt x="2208227" y="668722"/>
                  <a:pt x="2001363" y="648034"/>
                  <a:pt x="1858430" y="648769"/>
                </a:cubicBezTo>
                <a:cubicBezTo>
                  <a:pt x="1715497" y="649504"/>
                  <a:pt x="1493625" y="667515"/>
                  <a:pt x="1249109" y="648769"/>
                </a:cubicBezTo>
                <a:cubicBezTo>
                  <a:pt x="1004593" y="630023"/>
                  <a:pt x="886647" y="621564"/>
                  <a:pt x="578855" y="648769"/>
                </a:cubicBezTo>
                <a:cubicBezTo>
                  <a:pt x="271063" y="675974"/>
                  <a:pt x="206172" y="637869"/>
                  <a:pt x="0" y="648769"/>
                </a:cubicBezTo>
                <a:cubicBezTo>
                  <a:pt x="-16497" y="430941"/>
                  <a:pt x="-24510" y="289428"/>
                  <a:pt x="0" y="0"/>
                </a:cubicBezTo>
                <a:close/>
              </a:path>
              <a:path w="3046607" h="648769" fill="none" stroke="0" extrusionOk="0">
                <a:moveTo>
                  <a:pt x="1978497" y="-465070"/>
                </a:moveTo>
                <a:cubicBezTo>
                  <a:pt x="1850460" y="-379436"/>
                  <a:pt x="1670053" y="-175455"/>
                  <a:pt x="1508223" y="-23849"/>
                </a:cubicBezTo>
              </a:path>
            </a:pathLst>
          </a:custGeom>
          <a:solidFill>
            <a:srgbClr val="7030A0"/>
          </a:solidFill>
          <a:ln w="28575">
            <a:solidFill>
              <a:schemeClr val="tx1"/>
            </a:solidFill>
            <a:extLst>
              <a:ext uri="{C807C97D-BFC1-408E-A445-0C87EB9F89A2}">
                <ask:lineSketchStyleProps xmlns:ask="http://schemas.microsoft.com/office/drawing/2018/sketchyshapes" sd="836112193">
                  <a:prstGeom prst="borderCallout1">
                    <a:avLst>
                      <a:gd name="adj1" fmla="val -71685"/>
                      <a:gd name="adj2" fmla="val 64941"/>
                      <a:gd name="adj3" fmla="val -3676"/>
                      <a:gd name="adj4" fmla="val 495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a:ea typeface="+mn-ea"/>
                <a:cs typeface="+mn-cs"/>
              </a:rPr>
              <a:t>Fluoroquinolones and third-generation cephalosporins</a:t>
            </a:r>
          </a:p>
        </p:txBody>
      </p:sp>
      <p:pic>
        <p:nvPicPr>
          <p:cNvPr id="3" name="Picture 2">
            <a:extLst>
              <a:ext uri="{FF2B5EF4-FFF2-40B4-BE49-F238E27FC236}">
                <a16:creationId xmlns:a16="http://schemas.microsoft.com/office/drawing/2014/main" id="{A74D70FB-C105-4557-83EE-B4FD21BA8BF6}"/>
              </a:ext>
            </a:extLst>
          </p:cNvPr>
          <p:cNvPicPr>
            <a:picLocks noChangeAspect="1"/>
          </p:cNvPicPr>
          <p:nvPr/>
        </p:nvPicPr>
        <p:blipFill>
          <a:blip r:embed="rId4"/>
          <a:stretch>
            <a:fillRect/>
          </a:stretch>
        </p:blipFill>
        <p:spPr>
          <a:xfrm>
            <a:off x="2370545" y="1524112"/>
            <a:ext cx="7563691" cy="3801306"/>
          </a:xfrm>
          <a:prstGeom prst="rect">
            <a:avLst/>
          </a:prstGeom>
        </p:spPr>
      </p:pic>
      <p:pic>
        <p:nvPicPr>
          <p:cNvPr id="4" name="Picture 3">
            <a:extLst>
              <a:ext uri="{FF2B5EF4-FFF2-40B4-BE49-F238E27FC236}">
                <a16:creationId xmlns:a16="http://schemas.microsoft.com/office/drawing/2014/main" id="{F832897D-4F07-4412-ABC2-46B0711575A6}"/>
              </a:ext>
            </a:extLst>
          </p:cNvPr>
          <p:cNvPicPr>
            <a:picLocks noChangeAspect="1"/>
          </p:cNvPicPr>
          <p:nvPr/>
        </p:nvPicPr>
        <p:blipFill>
          <a:blip r:embed="rId5"/>
          <a:stretch>
            <a:fillRect/>
          </a:stretch>
        </p:blipFill>
        <p:spPr>
          <a:xfrm>
            <a:off x="2118959" y="1274040"/>
            <a:ext cx="8027071" cy="4309920"/>
          </a:xfrm>
          <a:prstGeom prst="rect">
            <a:avLst/>
          </a:prstGeom>
        </p:spPr>
      </p:pic>
    </p:spTree>
    <p:extLst>
      <p:ext uri="{BB962C8B-B14F-4D97-AF65-F5344CB8AC3E}">
        <p14:creationId xmlns:p14="http://schemas.microsoft.com/office/powerpoint/2010/main" val="457037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9640" y="1293228"/>
            <a:ext cx="10226039" cy="4093428"/>
          </a:xfrm>
          <a:prstGeom prst="rect">
            <a:avLst/>
          </a:prstGeom>
        </p:spPr>
        <p:txBody>
          <a:bodyPr wrap="square">
            <a:spAutoFit/>
          </a:bodyPr>
          <a:lstStyle/>
          <a:p>
            <a:pPr>
              <a:buFont typeface="Wingdings" pitchFamily="2" charset="2"/>
              <a:buChar char="Ø"/>
            </a:pPr>
            <a:r>
              <a:rPr lang="en-IN" sz="2000" dirty="0">
                <a:latin typeface="Calibri" pitchFamily="34" charset="0"/>
                <a:cs typeface="Calibri" pitchFamily="34" charset="0"/>
              </a:rPr>
              <a:t>The 2016 Indian infectious disease treatment guidelines recommend the glycopeptides </a:t>
            </a:r>
            <a:r>
              <a:rPr lang="en-IN" sz="2000" dirty="0" err="1">
                <a:latin typeface="Calibri" pitchFamily="34" charset="0"/>
                <a:cs typeface="Calibri" pitchFamily="34" charset="0"/>
              </a:rPr>
              <a:t>vancomycin</a:t>
            </a:r>
            <a:r>
              <a:rPr lang="en-IN" sz="2000" dirty="0">
                <a:latin typeface="Calibri" pitchFamily="34" charset="0"/>
                <a:cs typeface="Calibri" pitchFamily="34" charset="0"/>
              </a:rPr>
              <a:t> and </a:t>
            </a:r>
            <a:r>
              <a:rPr lang="en-IN" sz="2000" dirty="0" err="1">
                <a:latin typeface="Calibri" pitchFamily="34" charset="0"/>
                <a:cs typeface="Calibri" pitchFamily="34" charset="0"/>
              </a:rPr>
              <a:t>teicoplanin</a:t>
            </a:r>
            <a:r>
              <a:rPr lang="en-IN" sz="2000" dirty="0">
                <a:latin typeface="Calibri" pitchFamily="34" charset="0"/>
                <a:cs typeface="Calibri" pitchFamily="34" charset="0"/>
              </a:rPr>
              <a:t> as drugs of first choice for MRSA, </a:t>
            </a:r>
            <a:r>
              <a:rPr lang="en-IN" sz="2000" dirty="0" err="1">
                <a:latin typeface="Calibri" pitchFamily="34" charset="0"/>
                <a:cs typeface="Calibri" pitchFamily="34" charset="0"/>
              </a:rPr>
              <a:t>linezolid</a:t>
            </a:r>
            <a:r>
              <a:rPr lang="en-IN" sz="2000" dirty="0">
                <a:latin typeface="Calibri" pitchFamily="34" charset="0"/>
                <a:cs typeface="Calibri" pitchFamily="34" charset="0"/>
              </a:rPr>
              <a:t> for MRSA-induced SSTIs, and </a:t>
            </a:r>
            <a:r>
              <a:rPr lang="en-IN" sz="2000" dirty="0" err="1">
                <a:latin typeface="Calibri" pitchFamily="34" charset="0"/>
                <a:cs typeface="Calibri" pitchFamily="34" charset="0"/>
              </a:rPr>
              <a:t>daptomycin</a:t>
            </a:r>
            <a:r>
              <a:rPr lang="en-IN" sz="2000" dirty="0">
                <a:latin typeface="Calibri" pitchFamily="34" charset="0"/>
                <a:cs typeface="Calibri" pitchFamily="34" charset="0"/>
              </a:rPr>
              <a:t> for complicated SSTIs and </a:t>
            </a:r>
            <a:r>
              <a:rPr lang="en-IN" sz="2000" dirty="0" err="1">
                <a:latin typeface="Calibri" pitchFamily="34" charset="0"/>
                <a:cs typeface="Calibri" pitchFamily="34" charset="0"/>
              </a:rPr>
              <a:t>bacteremia</a:t>
            </a:r>
            <a:r>
              <a:rPr lang="en-IN" sz="2000" dirty="0">
                <a:latin typeface="Calibri" pitchFamily="34" charset="0"/>
                <a:cs typeface="Calibri" pitchFamily="34" charset="0"/>
              </a:rPr>
              <a:t> due to MRSA</a:t>
            </a:r>
          </a:p>
          <a:p>
            <a:pPr>
              <a:buFont typeface="Wingdings" pitchFamily="2" charset="2"/>
              <a:buChar char="Ø"/>
            </a:pPr>
            <a:endParaRPr lang="en-IN" sz="2000" dirty="0">
              <a:latin typeface="Calibri" pitchFamily="34" charset="0"/>
              <a:cs typeface="Calibri" pitchFamily="34" charset="0"/>
            </a:endParaRPr>
          </a:p>
          <a:p>
            <a:pPr>
              <a:buFont typeface="Wingdings" pitchFamily="2" charset="2"/>
              <a:buChar char="Ø"/>
            </a:pPr>
            <a:r>
              <a:rPr lang="en-IN" sz="2000" dirty="0">
                <a:latin typeface="Calibri" pitchFamily="34" charset="0"/>
                <a:cs typeface="Calibri" pitchFamily="34" charset="0"/>
              </a:rPr>
              <a:t>VAP: Since </a:t>
            </a:r>
            <a:r>
              <a:rPr lang="en-IN" sz="2000" dirty="0" err="1">
                <a:latin typeface="Calibri" pitchFamily="34" charset="0"/>
                <a:cs typeface="Calibri" pitchFamily="34" charset="0"/>
              </a:rPr>
              <a:t>vancomycin's</a:t>
            </a:r>
            <a:r>
              <a:rPr lang="en-IN" sz="2000" dirty="0">
                <a:latin typeface="Calibri" pitchFamily="34" charset="0"/>
                <a:cs typeface="Calibri" pitchFamily="34" charset="0"/>
              </a:rPr>
              <a:t> ELF level is 1/6th that of serum and </a:t>
            </a:r>
            <a:r>
              <a:rPr lang="en-IN" sz="2000" dirty="0" err="1">
                <a:latin typeface="Calibri" pitchFamily="34" charset="0"/>
                <a:cs typeface="Calibri" pitchFamily="34" charset="0"/>
              </a:rPr>
              <a:t>teicoplanin's</a:t>
            </a:r>
            <a:r>
              <a:rPr lang="en-IN" sz="2000" dirty="0">
                <a:latin typeface="Calibri" pitchFamily="34" charset="0"/>
                <a:cs typeface="Calibri" pitchFamily="34" charset="0"/>
              </a:rPr>
              <a:t> ELF level is 1/3rd that of serum, </a:t>
            </a:r>
            <a:r>
              <a:rPr lang="en-IN" sz="2000" dirty="0" err="1">
                <a:latin typeface="Calibri" pitchFamily="34" charset="0"/>
                <a:cs typeface="Calibri" pitchFamily="34" charset="0"/>
              </a:rPr>
              <a:t>teicoplanin</a:t>
            </a:r>
            <a:r>
              <a:rPr lang="en-IN" sz="2000" dirty="0">
                <a:latin typeface="Calibri" pitchFamily="34" charset="0"/>
                <a:cs typeface="Calibri" pitchFamily="34" charset="0"/>
              </a:rPr>
              <a:t> may be preferable over </a:t>
            </a:r>
            <a:r>
              <a:rPr lang="en-IN" sz="2000" dirty="0" err="1">
                <a:latin typeface="Calibri" pitchFamily="34" charset="0"/>
                <a:cs typeface="Calibri" pitchFamily="34" charset="0"/>
              </a:rPr>
              <a:t>vancomycin</a:t>
            </a:r>
            <a:r>
              <a:rPr lang="en-IN" sz="2000" dirty="0">
                <a:latin typeface="Calibri" pitchFamily="34" charset="0"/>
                <a:cs typeface="Calibri" pitchFamily="34" charset="0"/>
              </a:rPr>
              <a:t>  in VAP.</a:t>
            </a:r>
          </a:p>
          <a:p>
            <a:pPr>
              <a:buFont typeface="Wingdings" pitchFamily="2" charset="2"/>
              <a:buChar char="Ø"/>
            </a:pPr>
            <a:endParaRPr lang="en-IN" sz="2000" dirty="0">
              <a:latin typeface="Calibri" pitchFamily="34" charset="0"/>
              <a:cs typeface="Calibri" pitchFamily="34" charset="0"/>
            </a:endParaRPr>
          </a:p>
          <a:p>
            <a:pPr>
              <a:buFont typeface="Wingdings" pitchFamily="2" charset="2"/>
              <a:buChar char="Ø"/>
            </a:pPr>
            <a:r>
              <a:rPr lang="en-US" sz="2000" dirty="0">
                <a:latin typeface="Calibri" pitchFamily="34" charset="0"/>
                <a:ea typeface="Verdana" pitchFamily="34"/>
                <a:cs typeface="Calibri" pitchFamily="34" charset="0"/>
              </a:rPr>
              <a:t>At equivalent concentrations, the </a:t>
            </a:r>
            <a:r>
              <a:rPr lang="en-US" sz="2000" dirty="0" err="1">
                <a:latin typeface="Calibri" pitchFamily="34" charset="0"/>
                <a:ea typeface="Verdana" pitchFamily="34"/>
                <a:cs typeface="Calibri" pitchFamily="34" charset="0"/>
              </a:rPr>
              <a:t>postantibiotic</a:t>
            </a:r>
            <a:r>
              <a:rPr lang="en-US" sz="2000" dirty="0">
                <a:latin typeface="Calibri" pitchFamily="34" charset="0"/>
                <a:ea typeface="Verdana" pitchFamily="34"/>
                <a:cs typeface="Calibri" pitchFamily="34" charset="0"/>
              </a:rPr>
              <a:t> effect of </a:t>
            </a:r>
            <a:r>
              <a:rPr lang="en-US" sz="2000" dirty="0" err="1">
                <a:latin typeface="Calibri" pitchFamily="34" charset="0"/>
                <a:ea typeface="Verdana" pitchFamily="34"/>
                <a:cs typeface="Calibri" pitchFamily="34" charset="0"/>
              </a:rPr>
              <a:t>teicoplanin</a:t>
            </a:r>
            <a:r>
              <a:rPr lang="en-US" sz="2000" dirty="0">
                <a:latin typeface="Calibri" pitchFamily="34" charset="0"/>
                <a:ea typeface="Verdana" pitchFamily="34"/>
                <a:cs typeface="Calibri" pitchFamily="34" charset="0"/>
              </a:rPr>
              <a:t> exceeds that of </a:t>
            </a:r>
            <a:r>
              <a:rPr lang="en-US" sz="2000" dirty="0" err="1">
                <a:latin typeface="Calibri" pitchFamily="34" charset="0"/>
                <a:ea typeface="Verdana" pitchFamily="34"/>
                <a:cs typeface="Calibri" pitchFamily="34" charset="0"/>
              </a:rPr>
              <a:t>vancomycin</a:t>
            </a:r>
            <a:r>
              <a:rPr lang="en-US" sz="2000" dirty="0">
                <a:latin typeface="Calibri" pitchFamily="34" charset="0"/>
                <a:ea typeface="Verdana" pitchFamily="34"/>
                <a:cs typeface="Calibri" pitchFamily="34" charset="0"/>
              </a:rPr>
              <a:t> for MRSA and </a:t>
            </a:r>
            <a:r>
              <a:rPr lang="en-US" sz="2000" i="1" dirty="0">
                <a:latin typeface="Calibri" pitchFamily="34" charset="0"/>
                <a:ea typeface="Verdana" pitchFamily="34"/>
                <a:cs typeface="Calibri" pitchFamily="34" charset="0"/>
              </a:rPr>
              <a:t>E. </a:t>
            </a:r>
            <a:r>
              <a:rPr lang="en-US" sz="2000" i="1" dirty="0" err="1">
                <a:latin typeface="Calibri" pitchFamily="34" charset="0"/>
                <a:ea typeface="Verdana" pitchFamily="34"/>
                <a:cs typeface="Calibri" pitchFamily="34" charset="0"/>
              </a:rPr>
              <a:t>faecalis</a:t>
            </a:r>
            <a:r>
              <a:rPr lang="en-US" sz="2000" i="1" dirty="0">
                <a:latin typeface="Calibri" pitchFamily="34" charset="0"/>
                <a:ea typeface="Verdana" pitchFamily="34"/>
                <a:cs typeface="Calibri" pitchFamily="34" charset="0"/>
              </a:rPr>
              <a:t> </a:t>
            </a:r>
          </a:p>
          <a:p>
            <a:pPr>
              <a:buFont typeface="Wingdings" pitchFamily="2" charset="2"/>
              <a:buChar char="Ø"/>
            </a:pPr>
            <a:endParaRPr lang="en-US" sz="2000" i="1" dirty="0">
              <a:latin typeface="Calibri" pitchFamily="34" charset="0"/>
              <a:ea typeface="Verdana" pitchFamily="34"/>
              <a:cs typeface="Calibri" pitchFamily="34" charset="0"/>
            </a:endParaRPr>
          </a:p>
          <a:p>
            <a:pPr>
              <a:buFont typeface="Wingdings" pitchFamily="2" charset="2"/>
              <a:buChar char="Ø"/>
            </a:pPr>
            <a:r>
              <a:rPr lang="en-IN" sz="2000" dirty="0">
                <a:latin typeface="Calibri" pitchFamily="34" charset="0"/>
                <a:cs typeface="Calibri" pitchFamily="34" charset="0"/>
              </a:rPr>
              <a:t>Despite the fact that </a:t>
            </a:r>
            <a:r>
              <a:rPr lang="en-IN" sz="2000" dirty="0" err="1">
                <a:latin typeface="Calibri" pitchFamily="34" charset="0"/>
                <a:cs typeface="Calibri" pitchFamily="34" charset="0"/>
              </a:rPr>
              <a:t>linezolid</a:t>
            </a:r>
            <a:r>
              <a:rPr lang="en-IN" sz="2000" dirty="0">
                <a:latin typeface="Calibri" pitchFamily="34" charset="0"/>
                <a:cs typeface="Calibri" pitchFamily="34" charset="0"/>
              </a:rPr>
              <a:t> has demonstrated fair efficacy in treatment of MRSA. In VAP, it is preferably avoided in the Indian setting owing to its importance as a crucial drug for multi drug resistant/extensively drug resistant tuberculosis</a:t>
            </a:r>
          </a:p>
        </p:txBody>
      </p:sp>
      <p:sp>
        <p:nvSpPr>
          <p:cNvPr id="3" name="Rectangle 2"/>
          <p:cNvSpPr/>
          <p:nvPr/>
        </p:nvSpPr>
        <p:spPr>
          <a:xfrm>
            <a:off x="304800" y="6065529"/>
            <a:ext cx="11643360" cy="646331"/>
          </a:xfrm>
          <a:prstGeom prst="rect">
            <a:avLst/>
          </a:prstGeom>
        </p:spPr>
        <p:txBody>
          <a:bodyPr wrap="square">
            <a:spAutoFit/>
          </a:bodyPr>
          <a:lstStyle/>
          <a:p>
            <a:r>
              <a:rPr lang="en-IN" dirty="0"/>
              <a:t>Ref: </a:t>
            </a:r>
            <a:r>
              <a:rPr lang="en-IN" dirty="0" err="1"/>
              <a:t>Singhal</a:t>
            </a:r>
            <a:r>
              <a:rPr lang="en-IN" dirty="0"/>
              <a:t> T et al., Treatment of MRSA infections in </a:t>
            </a:r>
            <a:r>
              <a:rPr lang="en-IN" dirty="0" err="1"/>
              <a:t>India:Clinical</a:t>
            </a:r>
            <a:r>
              <a:rPr lang="en-IN" dirty="0"/>
              <a:t> insights from a Delphi analysis, Indian Journal of Medical Microbiology,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CBAC522-779E-429B-BF0A-B593E5B18AE9}"/>
              </a:ext>
            </a:extLst>
          </p:cNvPr>
          <p:cNvSpPr>
            <a:spLocks noGrp="1"/>
          </p:cNvSpPr>
          <p:nvPr>
            <p:ph type="title"/>
          </p:nvPr>
        </p:nvSpPr>
        <p:spPr/>
        <p:txBody>
          <a:bodyPr/>
          <a:lstStyle/>
          <a:p>
            <a:r>
              <a:rPr lang="en-US" b="1" dirty="0">
                <a:solidFill>
                  <a:schemeClr val="tx1"/>
                </a:solidFill>
              </a:rPr>
              <a:t>Covid 19-MRSA</a:t>
            </a:r>
          </a:p>
        </p:txBody>
      </p:sp>
      <p:sp>
        <p:nvSpPr>
          <p:cNvPr id="3" name="Rectangle 2">
            <a:extLst>
              <a:ext uri="{FF2B5EF4-FFF2-40B4-BE49-F238E27FC236}">
                <a16:creationId xmlns:a16="http://schemas.microsoft.com/office/drawing/2014/main" id="{41FC3E9E-A909-4B51-BE54-5EDD5A0BCFF8}"/>
              </a:ext>
            </a:extLst>
          </p:cNvPr>
          <p:cNvSpPr/>
          <p:nvPr/>
        </p:nvSpPr>
        <p:spPr>
          <a:xfrm>
            <a:off x="581192" y="2228004"/>
            <a:ext cx="5422391" cy="3633047"/>
          </a:xfrm>
          <a:prstGeom prst="rect">
            <a:avLst/>
          </a:prstGeom>
        </p:spPr>
        <p:txBody>
          <a:bodyPr vert="horz" wrap="square" lIns="91440" tIns="45720" rIns="91440" bIns="45720" rtlCol="0" anchor="t" anchorCtr="0">
            <a:normAutofit/>
          </a:bodyPr>
          <a:lstStyle/>
          <a:p>
            <a:pPr>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Giving the number of common points between 2019-nCoV and previous coronavirus infection, </a:t>
            </a:r>
            <a:r>
              <a:rPr lang="en-US" dirty="0">
                <a:solidFill>
                  <a:schemeClr val="tx2"/>
                </a:solidFill>
                <a:highlight>
                  <a:srgbClr val="FFFF00"/>
                </a:highlight>
              </a:rPr>
              <a:t>anti-MRSA empirical treatment needs to be considered</a:t>
            </a:r>
            <a:r>
              <a:rPr lang="en-US" dirty="0">
                <a:solidFill>
                  <a:schemeClr val="tx2"/>
                </a:solidFill>
              </a:rPr>
              <a:t> also with 2019-nCoV to reduce the risk of superinfection. </a:t>
            </a:r>
          </a:p>
          <a:p>
            <a:pPr>
              <a:spcBef>
                <a:spcPct val="20000"/>
              </a:spcBef>
              <a:spcAft>
                <a:spcPts val="600"/>
              </a:spcAft>
              <a:buClr>
                <a:schemeClr val="accent2"/>
              </a:buClr>
              <a:buSzPct val="92000"/>
              <a:buFont typeface="Wingdings 2" panose="05020102010507070707" pitchFamily="18" charset="2"/>
              <a:buChar char=""/>
            </a:pPr>
            <a:r>
              <a:rPr lang="en-US">
                <a:solidFill>
                  <a:schemeClr val="tx2"/>
                </a:solidFill>
              </a:rPr>
              <a:t>Assessing </a:t>
            </a:r>
            <a:r>
              <a:rPr lang="en-US" dirty="0">
                <a:solidFill>
                  <a:schemeClr val="tx2"/>
                </a:solidFill>
              </a:rPr>
              <a:t>the risk of MRSA and other difficult-to-treat bacterial superinfections such as </a:t>
            </a:r>
            <a:r>
              <a:rPr lang="en-US" i="1" dirty="0">
                <a:solidFill>
                  <a:schemeClr val="tx2"/>
                </a:solidFill>
              </a:rPr>
              <a:t>Pseudomonas aeruginosa</a:t>
            </a:r>
            <a:r>
              <a:rPr lang="en-US" dirty="0">
                <a:solidFill>
                  <a:schemeClr val="tx2"/>
                </a:solidFill>
              </a:rPr>
              <a:t> and multidrug-resistant Gram-negative bacilli </a:t>
            </a:r>
            <a:r>
              <a:rPr lang="en-US" dirty="0" err="1">
                <a:solidFill>
                  <a:schemeClr val="tx2"/>
                </a:solidFill>
              </a:rPr>
              <a:t>colonisation</a:t>
            </a:r>
            <a:r>
              <a:rPr lang="en-US" dirty="0">
                <a:solidFill>
                  <a:schemeClr val="tx2"/>
                </a:solidFill>
              </a:rPr>
              <a:t>, according to cardiovascular co-morbidities, lung abnormalities or systemic diseases, the severity of pneumonia and the risks of adverse events or drug-related toxicity are crucial points for all suspected cases of 2019-nCoV.</a:t>
            </a:r>
          </a:p>
        </p:txBody>
      </p:sp>
      <p:pic>
        <p:nvPicPr>
          <p:cNvPr id="2" name="Picture 1">
            <a:extLst>
              <a:ext uri="{FF2B5EF4-FFF2-40B4-BE49-F238E27FC236}">
                <a16:creationId xmlns:a16="http://schemas.microsoft.com/office/drawing/2014/main" id="{E7805D1A-AA8C-4926-BD20-0DFF7A783472}"/>
              </a:ext>
            </a:extLst>
          </p:cNvPr>
          <p:cNvPicPr>
            <a:picLocks noChangeAspect="1"/>
          </p:cNvPicPr>
          <p:nvPr/>
        </p:nvPicPr>
        <p:blipFill>
          <a:blip r:embed="rId2"/>
          <a:stretch>
            <a:fillRect/>
          </a:stretch>
        </p:blipFill>
        <p:spPr>
          <a:xfrm>
            <a:off x="6188417" y="2885492"/>
            <a:ext cx="5422392" cy="2318071"/>
          </a:xfrm>
          <a:prstGeom prst="rect">
            <a:avLst/>
          </a:prstGeom>
          <a:noFill/>
        </p:spPr>
      </p:pic>
    </p:spTree>
    <p:extLst>
      <p:ext uri="{BB962C8B-B14F-4D97-AF65-F5344CB8AC3E}">
        <p14:creationId xmlns:p14="http://schemas.microsoft.com/office/powerpoint/2010/main" val="35345955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Future ???</a:t>
            </a:r>
          </a:p>
        </p:txBody>
      </p:sp>
      <p:sp>
        <p:nvSpPr>
          <p:cNvPr id="3" name="Content Placeholder 2"/>
          <p:cNvSpPr>
            <a:spLocks noGrp="1"/>
          </p:cNvSpPr>
          <p:nvPr>
            <p:ph sz="quarter" idx="1"/>
          </p:nvPr>
        </p:nvSpPr>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Vancomycin is no more the undisputed choice of antibiotic for MRSA infections. </a:t>
            </a:r>
          </a:p>
          <a:p>
            <a:pPr>
              <a:buFont typeface="Wingdings" panose="05000000000000000000" pitchFamily="2" charset="2"/>
              <a:buChar char="Ø"/>
            </a:pPr>
            <a:r>
              <a:rPr lang="en-US" dirty="0"/>
              <a:t>A novel genomics-driven approach to drug development is being explored. </a:t>
            </a:r>
          </a:p>
          <a:p>
            <a:pPr>
              <a:buFont typeface="Wingdings" panose="05000000000000000000" pitchFamily="2" charset="2"/>
              <a:buChar char="Ø"/>
            </a:pPr>
            <a:r>
              <a:rPr lang="en-US" dirty="0"/>
              <a:t>Molecules that target fatty acid synthesis such as </a:t>
            </a:r>
            <a:r>
              <a:rPr lang="en-US" dirty="0" err="1"/>
              <a:t>vinaxanthone</a:t>
            </a:r>
            <a:r>
              <a:rPr lang="en-US" dirty="0"/>
              <a:t> (interestingly, derived from </a:t>
            </a:r>
            <a:r>
              <a:rPr lang="en-US" dirty="0" err="1"/>
              <a:t>Penicillium</a:t>
            </a:r>
            <a:r>
              <a:rPr lang="en-US" dirty="0"/>
              <a:t>), which is an inhibitor of </a:t>
            </a:r>
            <a:r>
              <a:rPr lang="en-US" dirty="0" err="1"/>
              <a:t>FabI</a:t>
            </a:r>
            <a:r>
              <a:rPr lang="en-US" dirty="0"/>
              <a:t>, has been recently described as a selective inhibitor of S. aureus. </a:t>
            </a:r>
          </a:p>
          <a:p>
            <a:pPr>
              <a:buFont typeface="Wingdings" panose="05000000000000000000" pitchFamily="2" charset="2"/>
              <a:buChar char="Ø"/>
            </a:pPr>
            <a:r>
              <a:rPr lang="en-US" dirty="0"/>
              <a:t>Similarly, molecules that target bacterial RNA polymerases, enzymes in the adenosine triphosphate pathway, teichoic acid synthesis, lipid II synthesis and bacterial protein synthesis are potential options for the future</a:t>
            </a:r>
          </a:p>
        </p:txBody>
      </p:sp>
      <p:sp>
        <p:nvSpPr>
          <p:cNvPr id="5" name="Rectangle 4"/>
          <p:cNvSpPr/>
          <p:nvPr/>
        </p:nvSpPr>
        <p:spPr>
          <a:xfrm>
            <a:off x="52244" y="6495637"/>
            <a:ext cx="6096000" cy="307777"/>
          </a:xfrm>
          <a:prstGeom prst="rect">
            <a:avLst/>
          </a:prstGeom>
        </p:spPr>
        <p:txBody>
          <a:bodyPr>
            <a:spAutoFit/>
          </a:bodyPr>
          <a:lstStyle/>
          <a:p>
            <a:r>
              <a:rPr lang="en-US" sz="1400" dirty="0"/>
              <a:t>A.M. Bal et al. / Journal of Global Antimicrobial Resistance 10 (2017) 295–303</a:t>
            </a:r>
          </a:p>
        </p:txBody>
      </p:sp>
    </p:spTree>
    <p:extLst>
      <p:ext uri="{BB962C8B-B14F-4D97-AF65-F5344CB8AC3E}">
        <p14:creationId xmlns:p14="http://schemas.microsoft.com/office/powerpoint/2010/main" val="110491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Future ???</a:t>
            </a:r>
          </a:p>
        </p:txBody>
      </p:sp>
      <p:sp>
        <p:nvSpPr>
          <p:cNvPr id="3" name="Content Placeholder 2"/>
          <p:cNvSpPr>
            <a:spLocks noGrp="1"/>
          </p:cNvSpPr>
          <p:nvPr>
            <p:ph sz="quarter" idx="1"/>
          </p:nvPr>
        </p:nvSpPr>
        <p:spPr/>
        <p:txBody>
          <a:bodyPr>
            <a:normAutofit/>
          </a:bodyPr>
          <a:lstStyle/>
          <a:p>
            <a:pPr>
              <a:buFont typeface="Wingdings" panose="05000000000000000000" pitchFamily="2" charset="2"/>
              <a:buChar char="Ø"/>
            </a:pPr>
            <a:endParaRPr lang="en-US" dirty="0"/>
          </a:p>
          <a:p>
            <a:pPr>
              <a:buFont typeface="Wingdings" panose="05000000000000000000" pitchFamily="2" charset="2"/>
              <a:buChar char="Ø"/>
            </a:pPr>
            <a:r>
              <a:rPr lang="en-US" dirty="0"/>
              <a:t>Tea-tree oil in for nasal application for eradication of carriage of MRSA.</a:t>
            </a:r>
          </a:p>
          <a:p>
            <a:pPr>
              <a:buFont typeface="Wingdings" panose="05000000000000000000" pitchFamily="2" charset="2"/>
              <a:buChar char="Ø"/>
            </a:pPr>
            <a:r>
              <a:rPr lang="en-US" dirty="0"/>
              <a:t>Antiseptic-coated endotracheal tubes for prevention of ventilator-acquired MRSA </a:t>
            </a:r>
          </a:p>
          <a:p>
            <a:pPr>
              <a:buFont typeface="Wingdings" panose="05000000000000000000" pitchFamily="2" charset="2"/>
              <a:buChar char="Ø"/>
            </a:pPr>
            <a:r>
              <a:rPr lang="en-US" dirty="0" err="1"/>
              <a:t>Hydrogenperoxide</a:t>
            </a:r>
            <a:r>
              <a:rPr lang="en-US" dirty="0"/>
              <a:t>-based gas to decontaminate the environment</a:t>
            </a:r>
          </a:p>
          <a:p>
            <a:pPr>
              <a:buFont typeface="Wingdings" panose="05000000000000000000" pitchFamily="2" charset="2"/>
              <a:buChar char="Ø"/>
            </a:pPr>
            <a:r>
              <a:rPr lang="en-US" dirty="0"/>
              <a:t>Air filtration units</a:t>
            </a:r>
          </a:p>
          <a:p>
            <a:pPr>
              <a:buFont typeface="Wingdings" panose="05000000000000000000" pitchFamily="2" charset="2"/>
              <a:buChar char="Ø"/>
            </a:pPr>
            <a:r>
              <a:rPr lang="en-US" dirty="0"/>
              <a:t>Phage therapy</a:t>
            </a:r>
          </a:p>
          <a:p>
            <a:pPr>
              <a:buFont typeface="Wingdings" panose="05000000000000000000" pitchFamily="2" charset="2"/>
              <a:buChar char="Ø"/>
            </a:pPr>
            <a:r>
              <a:rPr lang="en-US" dirty="0"/>
              <a:t>The ‘XF’ compounds—said to bind to the surface of bacteria and produce lethal amounts of oxygenated radicals on exposure to light energy. </a:t>
            </a:r>
          </a:p>
        </p:txBody>
      </p:sp>
      <p:sp>
        <p:nvSpPr>
          <p:cNvPr id="5" name="Rectangle 4"/>
          <p:cNvSpPr/>
          <p:nvPr/>
        </p:nvSpPr>
        <p:spPr>
          <a:xfrm>
            <a:off x="68247" y="6478868"/>
            <a:ext cx="3996735" cy="307777"/>
          </a:xfrm>
          <a:prstGeom prst="rect">
            <a:avLst/>
          </a:prstGeom>
        </p:spPr>
        <p:txBody>
          <a:bodyPr wrap="none">
            <a:spAutoFit/>
          </a:bodyPr>
          <a:lstStyle/>
          <a:p>
            <a:r>
              <a:rPr lang="en-US" sz="1400" dirty="0"/>
              <a:t>S W B Newsom, J R </a:t>
            </a:r>
            <a:r>
              <a:rPr lang="en-US" sz="1400" dirty="0" err="1"/>
              <a:t>Soc</a:t>
            </a:r>
            <a:r>
              <a:rPr lang="en-US" sz="1400" dirty="0"/>
              <a:t> Med. 2004 Nov; 97(11): 509–510</a:t>
            </a:r>
          </a:p>
        </p:txBody>
      </p:sp>
    </p:spTree>
    <p:extLst>
      <p:ext uri="{BB962C8B-B14F-4D97-AF65-F5344CB8AC3E}">
        <p14:creationId xmlns:p14="http://schemas.microsoft.com/office/powerpoint/2010/main" val="358274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9600" y="381000"/>
            <a:ext cx="10972800" cy="4660250"/>
          </a:xfrm>
          <a:prstGeom prst="rect">
            <a:avLst/>
          </a:prstGeom>
        </p:spPr>
        <p:txBody>
          <a:bodyPr vert="horz" wrap="square" lIns="0" tIns="12700" rIns="0" bIns="0" rtlCol="0">
            <a:spAutoFit/>
          </a:bodyPr>
          <a:lstStyle/>
          <a:p>
            <a:pPr marL="241300" marR="5080" indent="-229235" algn="just">
              <a:lnSpc>
                <a:spcPct val="140000"/>
              </a:lnSpc>
              <a:spcBef>
                <a:spcPts val="994"/>
              </a:spcBef>
              <a:buFont typeface="Wingdings" pitchFamily="2" charset="2"/>
              <a:buChar char="Ø"/>
              <a:tabLst>
                <a:tab pos="241300" algn="l"/>
                <a:tab pos="241935" algn="l"/>
              </a:tabLst>
            </a:pPr>
            <a:endParaRPr lang="en-US" sz="2000" dirty="0">
              <a:latin typeface="Arial"/>
              <a:cs typeface="Arial"/>
            </a:endParaRPr>
          </a:p>
          <a:p>
            <a:pPr marL="241300" marR="5080" indent="-229235" algn="just">
              <a:lnSpc>
                <a:spcPct val="140000"/>
              </a:lnSpc>
              <a:spcBef>
                <a:spcPts val="994"/>
              </a:spcBef>
              <a:buFont typeface="Wingdings" pitchFamily="2" charset="2"/>
              <a:buChar char="Ø"/>
              <a:tabLst>
                <a:tab pos="241300" algn="l"/>
                <a:tab pos="241935" algn="l"/>
              </a:tabLst>
            </a:pPr>
            <a:r>
              <a:rPr sz="2000" dirty="0" err="1">
                <a:latin typeface="Arial"/>
                <a:cs typeface="Arial"/>
              </a:rPr>
              <a:t>MecC</a:t>
            </a:r>
            <a:r>
              <a:rPr sz="2000" dirty="0">
                <a:latin typeface="Arial"/>
                <a:cs typeface="Arial"/>
              </a:rPr>
              <a:t> gene is a homolog of mecA. </a:t>
            </a:r>
            <a:endParaRPr lang="en-US" sz="2000" dirty="0">
              <a:latin typeface="Arial"/>
              <a:cs typeface="Arial"/>
            </a:endParaRPr>
          </a:p>
          <a:p>
            <a:pPr marL="241300" marR="5080" indent="-229235" algn="just">
              <a:lnSpc>
                <a:spcPct val="140000"/>
              </a:lnSpc>
              <a:spcBef>
                <a:spcPts val="994"/>
              </a:spcBef>
              <a:buFont typeface="Wingdings" pitchFamily="2" charset="2"/>
              <a:buChar char="Ø"/>
              <a:tabLst>
                <a:tab pos="241300" algn="l"/>
                <a:tab pos="241935" algn="l"/>
              </a:tabLst>
            </a:pPr>
            <a:r>
              <a:rPr sz="2000" dirty="0">
                <a:latin typeface="Arial"/>
                <a:cs typeface="Arial"/>
              </a:rPr>
              <a:t>It was initially designated mecALGA251. </a:t>
            </a:r>
            <a:endParaRPr lang="en-US" sz="2000" dirty="0">
              <a:latin typeface="Arial"/>
              <a:cs typeface="Arial"/>
            </a:endParaRPr>
          </a:p>
          <a:p>
            <a:pPr marL="241300" marR="5080" indent="-229235" algn="just">
              <a:lnSpc>
                <a:spcPct val="140000"/>
              </a:lnSpc>
              <a:spcBef>
                <a:spcPts val="994"/>
              </a:spcBef>
              <a:buFont typeface="Wingdings" pitchFamily="2" charset="2"/>
              <a:buChar char="Ø"/>
              <a:tabLst>
                <a:tab pos="241300" algn="l"/>
                <a:tab pos="241935" algn="l"/>
              </a:tabLst>
            </a:pPr>
            <a:r>
              <a:rPr sz="2000" dirty="0">
                <a:latin typeface="Arial"/>
                <a:cs typeface="Arial"/>
              </a:rPr>
              <a:t>It shares</a:t>
            </a:r>
            <a:r>
              <a:rPr sz="2000" spc="-245" dirty="0">
                <a:latin typeface="Arial"/>
                <a:cs typeface="Arial"/>
              </a:rPr>
              <a:t> </a:t>
            </a:r>
            <a:r>
              <a:rPr sz="2000" dirty="0">
                <a:latin typeface="Arial"/>
                <a:cs typeface="Arial"/>
              </a:rPr>
              <a:t>69%  nucleotide homology with </a:t>
            </a:r>
            <a:r>
              <a:rPr sz="2000" dirty="0" err="1">
                <a:latin typeface="Arial"/>
                <a:cs typeface="Arial"/>
              </a:rPr>
              <a:t>mecA</a:t>
            </a:r>
            <a:r>
              <a:rPr sz="2000" dirty="0">
                <a:latin typeface="Arial"/>
                <a:cs typeface="Arial"/>
              </a:rPr>
              <a:t>.</a:t>
            </a:r>
            <a:r>
              <a:rPr sz="1300" dirty="0">
                <a:latin typeface="Arial"/>
                <a:cs typeface="Arial"/>
              </a:rPr>
              <a:t> </a:t>
            </a:r>
          </a:p>
          <a:p>
            <a:pPr marL="241300" marR="41910" indent="-229235" algn="just">
              <a:lnSpc>
                <a:spcPct val="140000"/>
              </a:lnSpc>
              <a:spcBef>
                <a:spcPts val="1010"/>
              </a:spcBef>
              <a:buFont typeface="Wingdings" pitchFamily="2" charset="2"/>
              <a:buChar char="Ø"/>
              <a:tabLst>
                <a:tab pos="241300" algn="l"/>
                <a:tab pos="241935" algn="l"/>
              </a:tabLst>
            </a:pPr>
            <a:r>
              <a:rPr lang="en-US" sz="2000" dirty="0">
                <a:latin typeface="Arial"/>
                <a:cs typeface="Arial"/>
              </a:rPr>
              <a:t>T</a:t>
            </a:r>
            <a:r>
              <a:rPr sz="2000" dirty="0">
                <a:latin typeface="Arial"/>
                <a:cs typeface="Arial"/>
              </a:rPr>
              <a:t>he mecA PCR or PBP2a latex agglutination test fails </a:t>
            </a:r>
            <a:r>
              <a:rPr sz="2000" spc="-5" dirty="0">
                <a:latin typeface="Arial"/>
                <a:cs typeface="Arial"/>
              </a:rPr>
              <a:t>to </a:t>
            </a:r>
            <a:r>
              <a:rPr sz="2000" dirty="0">
                <a:latin typeface="Arial"/>
                <a:cs typeface="Arial"/>
              </a:rPr>
              <a:t>detect </a:t>
            </a:r>
            <a:r>
              <a:rPr sz="2000" dirty="0" err="1">
                <a:latin typeface="Arial"/>
                <a:cs typeface="Arial"/>
              </a:rPr>
              <a:t>mecC</a:t>
            </a:r>
            <a:r>
              <a:rPr sz="2000" dirty="0">
                <a:latin typeface="Arial"/>
                <a:cs typeface="Arial"/>
              </a:rPr>
              <a:t>.</a:t>
            </a:r>
            <a:endParaRPr lang="en-US" sz="2000" dirty="0">
              <a:latin typeface="Arial"/>
              <a:cs typeface="Arial"/>
            </a:endParaRPr>
          </a:p>
          <a:p>
            <a:pPr marL="241300" marR="41910" indent="-229235" algn="just">
              <a:lnSpc>
                <a:spcPct val="140000"/>
              </a:lnSpc>
              <a:spcBef>
                <a:spcPts val="1010"/>
              </a:spcBef>
              <a:buFont typeface="Wingdings" pitchFamily="2" charset="2"/>
              <a:buChar char="Ø"/>
              <a:tabLst>
                <a:tab pos="241300" algn="l"/>
                <a:tab pos="241935" algn="l"/>
              </a:tabLst>
            </a:pPr>
            <a:r>
              <a:rPr sz="2000" dirty="0">
                <a:latin typeface="Arial"/>
                <a:cs typeface="Arial"/>
              </a:rPr>
              <a:t>In sensitivity  testing, using both </a:t>
            </a:r>
            <a:r>
              <a:rPr sz="2000" spc="-5" dirty="0">
                <a:latin typeface="Arial"/>
                <a:cs typeface="Arial"/>
              </a:rPr>
              <a:t>cefoxitin </a:t>
            </a:r>
            <a:r>
              <a:rPr sz="2000" dirty="0">
                <a:latin typeface="Arial"/>
                <a:cs typeface="Arial"/>
              </a:rPr>
              <a:t>and oxacillin, mecA-MRSA show resistance to both</a:t>
            </a:r>
            <a:r>
              <a:rPr sz="2000" spc="-245" dirty="0">
                <a:latin typeface="Arial"/>
                <a:cs typeface="Arial"/>
              </a:rPr>
              <a:t> </a:t>
            </a:r>
            <a:r>
              <a:rPr sz="2000" dirty="0">
                <a:latin typeface="Arial"/>
                <a:cs typeface="Arial"/>
              </a:rPr>
              <a:t>antibiotics  whereas the majority of mecC MRSA will express resistance only to </a:t>
            </a:r>
            <a:r>
              <a:rPr sz="2000" dirty="0" err="1">
                <a:latin typeface="Arial"/>
                <a:cs typeface="Arial"/>
              </a:rPr>
              <a:t>cefoxitin</a:t>
            </a:r>
            <a:r>
              <a:rPr sz="2000" dirty="0">
                <a:latin typeface="Arial"/>
                <a:cs typeface="Arial"/>
              </a:rPr>
              <a:t>.</a:t>
            </a:r>
            <a:r>
              <a:rPr sz="1300" dirty="0">
                <a:latin typeface="Arial"/>
                <a:cs typeface="Arial"/>
              </a:rPr>
              <a:t> </a:t>
            </a:r>
            <a:endParaRPr lang="en-US" sz="1300" dirty="0">
              <a:latin typeface="Arial"/>
              <a:cs typeface="Arial"/>
            </a:endParaRPr>
          </a:p>
          <a:p>
            <a:pPr marL="241300" marR="41910" indent="-229235" algn="just">
              <a:lnSpc>
                <a:spcPct val="140000"/>
              </a:lnSpc>
              <a:spcBef>
                <a:spcPts val="1010"/>
              </a:spcBef>
              <a:buFont typeface="Wingdings" pitchFamily="2" charset="2"/>
              <a:buChar char="Ø"/>
              <a:tabLst>
                <a:tab pos="241300" algn="l"/>
                <a:tab pos="241935" algn="l"/>
              </a:tabLst>
            </a:pPr>
            <a:r>
              <a:rPr sz="2000" dirty="0">
                <a:latin typeface="Arial"/>
                <a:cs typeface="Arial"/>
              </a:rPr>
              <a:t>This  discrepancy is explained by the observation that </a:t>
            </a:r>
            <a:r>
              <a:rPr sz="2000" spc="-5" dirty="0">
                <a:latin typeface="Arial"/>
                <a:cs typeface="Arial"/>
              </a:rPr>
              <a:t>PBP2a </a:t>
            </a:r>
            <a:r>
              <a:rPr sz="2000" dirty="0">
                <a:latin typeface="Arial"/>
                <a:cs typeface="Arial"/>
              </a:rPr>
              <a:t>produced by mecC strains have  higher </a:t>
            </a:r>
            <a:r>
              <a:rPr sz="2000" spc="-10" dirty="0">
                <a:latin typeface="Arial"/>
                <a:cs typeface="Arial"/>
              </a:rPr>
              <a:t>affinity </a:t>
            </a:r>
            <a:r>
              <a:rPr sz="2000" dirty="0">
                <a:latin typeface="Arial"/>
                <a:cs typeface="Arial"/>
              </a:rPr>
              <a:t>to oxacillin </a:t>
            </a:r>
            <a:r>
              <a:rPr sz="2000" spc="-5" dirty="0">
                <a:latin typeface="Arial"/>
                <a:cs typeface="Arial"/>
              </a:rPr>
              <a:t>than</a:t>
            </a:r>
            <a:r>
              <a:rPr sz="2000" spc="-55" dirty="0">
                <a:latin typeface="Arial"/>
                <a:cs typeface="Arial"/>
              </a:rPr>
              <a:t> </a:t>
            </a:r>
            <a:r>
              <a:rPr sz="2000" spc="-5" dirty="0" err="1">
                <a:latin typeface="Arial"/>
                <a:cs typeface="Arial"/>
              </a:rPr>
              <a:t>cefoxitin</a:t>
            </a:r>
            <a:r>
              <a:rPr sz="2000" spc="-5" dirty="0">
                <a:latin typeface="Arial"/>
                <a:cs typeface="Arial"/>
              </a:rPr>
              <a:t>.</a:t>
            </a:r>
            <a:endParaRPr sz="1300" dirty="0">
              <a:latin typeface="Arial"/>
              <a:cs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Summary</a:t>
            </a:r>
          </a:p>
        </p:txBody>
      </p:sp>
      <p:sp>
        <p:nvSpPr>
          <p:cNvPr id="3" name="Content Placeholder 2"/>
          <p:cNvSpPr>
            <a:spLocks noGrp="1"/>
          </p:cNvSpPr>
          <p:nvPr>
            <p:ph sz="quarter" idx="1"/>
          </p:nvPr>
        </p:nvSpPr>
        <p:spPr>
          <a:xfrm>
            <a:off x="1219200" y="2103120"/>
            <a:ext cx="10363200" cy="3916680"/>
          </a:xfrm>
        </p:spPr>
        <p:txBody>
          <a:bodyPr>
            <a:normAutofit/>
          </a:bodyPr>
          <a:lstStyle/>
          <a:p>
            <a:pPr>
              <a:buClr>
                <a:schemeClr val="accent1"/>
              </a:buClr>
              <a:buFont typeface="Wingdings" panose="05000000000000000000" pitchFamily="2" charset="2"/>
              <a:buChar char="Ø"/>
            </a:pPr>
            <a:r>
              <a:rPr lang="en-US" dirty="0"/>
              <a:t>The classical approach composed of screening, isolation and eradication has many limitations</a:t>
            </a:r>
          </a:p>
          <a:p>
            <a:pPr lvl="1">
              <a:buClr>
                <a:schemeClr val="accent1"/>
              </a:buClr>
              <a:buFont typeface="Wingdings" panose="05000000000000000000" pitchFamily="2" charset="2"/>
              <a:buChar char="Ø"/>
            </a:pPr>
            <a:endParaRPr lang="en-US" dirty="0"/>
          </a:p>
          <a:p>
            <a:pPr lvl="1">
              <a:buClr>
                <a:schemeClr val="accent1"/>
              </a:buClr>
              <a:buFont typeface="Wingdings" panose="05000000000000000000" pitchFamily="2" charset="2"/>
              <a:buChar char="Ø"/>
            </a:pPr>
            <a:r>
              <a:rPr lang="en-US" dirty="0"/>
              <a:t>Lack of standardization of the screening methods</a:t>
            </a:r>
          </a:p>
          <a:p>
            <a:pPr lvl="1">
              <a:buClr>
                <a:schemeClr val="accent1"/>
              </a:buClr>
              <a:buFont typeface="Wingdings" panose="05000000000000000000" pitchFamily="2" charset="2"/>
              <a:buChar char="Ø"/>
            </a:pPr>
            <a:r>
              <a:rPr lang="en-US" dirty="0"/>
              <a:t>Risk of medical errors for patients in isolation</a:t>
            </a:r>
          </a:p>
          <a:p>
            <a:pPr lvl="1">
              <a:buClr>
                <a:schemeClr val="accent1"/>
              </a:buClr>
              <a:buFont typeface="Wingdings" panose="05000000000000000000" pitchFamily="2" charset="2"/>
              <a:buChar char="Ø"/>
            </a:pPr>
            <a:r>
              <a:rPr lang="en-US" dirty="0"/>
              <a:t>Failure to eradicate resistant bacteria</a:t>
            </a:r>
          </a:p>
          <a:p>
            <a:pPr lvl="1">
              <a:buClr>
                <a:schemeClr val="accent1"/>
              </a:buClr>
              <a:buFont typeface="Wingdings" panose="05000000000000000000" pitchFamily="2" charset="2"/>
              <a:buChar char="Ø"/>
            </a:pPr>
            <a:r>
              <a:rPr lang="en-US" dirty="0"/>
              <a:t>Concrete evidence that this current infection control approach actually prevents transmission is still lacking</a:t>
            </a:r>
          </a:p>
          <a:p>
            <a:pPr>
              <a:buClr>
                <a:schemeClr val="accent1"/>
              </a:buClr>
              <a:buFont typeface="Wingdings" panose="05000000000000000000" pitchFamily="2" charset="2"/>
              <a:buChar char="Ø"/>
            </a:pPr>
            <a:endParaRPr lang="en-US" dirty="0"/>
          </a:p>
        </p:txBody>
      </p:sp>
    </p:spTree>
    <p:extLst>
      <p:ext uri="{BB962C8B-B14F-4D97-AF65-F5344CB8AC3E}">
        <p14:creationId xmlns:p14="http://schemas.microsoft.com/office/powerpoint/2010/main" val="83357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Summary</a:t>
            </a:r>
          </a:p>
        </p:txBody>
      </p:sp>
      <p:sp>
        <p:nvSpPr>
          <p:cNvPr id="3" name="Content Placeholder 2"/>
          <p:cNvSpPr>
            <a:spLocks noGrp="1"/>
          </p:cNvSpPr>
          <p:nvPr>
            <p:ph sz="quarter" idx="1"/>
          </p:nvPr>
        </p:nvSpPr>
        <p:spPr>
          <a:xfrm>
            <a:off x="1219200" y="2272944"/>
            <a:ext cx="10363200" cy="3746863"/>
          </a:xfrm>
        </p:spPr>
        <p:txBody>
          <a:bodyPr>
            <a:normAutofit fontScale="85000" lnSpcReduction="20000"/>
          </a:bodyPr>
          <a:lstStyle/>
          <a:p>
            <a:pPr>
              <a:buClr>
                <a:schemeClr val="accent1"/>
              </a:buClr>
              <a:buFont typeface="Wingdings" panose="05000000000000000000" pitchFamily="2" charset="2"/>
              <a:buChar char="Ø"/>
            </a:pPr>
            <a:r>
              <a:rPr lang="en-US" dirty="0"/>
              <a:t>A novel approach with the training of infectious diseases specialists can reduce the usage of antimicrobials, thereby significantly decreasing the emergence of new MDROs. </a:t>
            </a:r>
          </a:p>
          <a:p>
            <a:pPr>
              <a:buClr>
                <a:schemeClr val="accent1"/>
              </a:buClr>
              <a:buFont typeface="Wingdings" panose="05000000000000000000" pitchFamily="2" charset="2"/>
              <a:buChar char="Ø"/>
            </a:pPr>
            <a:r>
              <a:rPr lang="en-US" dirty="0"/>
              <a:t>Increased hand hygiene compliance not only reduces transmission of MDROs, but also that of sensitive organisms causing the majority of nosocomial infections. </a:t>
            </a:r>
          </a:p>
          <a:p>
            <a:pPr>
              <a:buClr>
                <a:schemeClr val="accent1"/>
              </a:buClr>
              <a:buFont typeface="Wingdings" panose="05000000000000000000" pitchFamily="2" charset="2"/>
              <a:buChar char="Ø"/>
            </a:pPr>
            <a:r>
              <a:rPr lang="en-US" dirty="0"/>
              <a:t>Instruments, such as continuing education, bed-side observation, and the use of new tools, e.g. electronic wearables and Wi-Fi-equipped dispensers, are all options that can also improve the current low hand hygiene compliance levels. </a:t>
            </a:r>
          </a:p>
          <a:p>
            <a:pPr>
              <a:buClr>
                <a:schemeClr val="accent1"/>
              </a:buClr>
              <a:buFont typeface="Wingdings" panose="05000000000000000000" pitchFamily="2" charset="2"/>
              <a:buChar char="Ø"/>
            </a:pPr>
            <a:r>
              <a:rPr lang="en-US" dirty="0"/>
              <a:t>Daily antiseptic body washes were observed to reduce the transmission of MDROs, especially those deriving from the body surface-like MRSA and VRE in specific settings. </a:t>
            </a:r>
          </a:p>
          <a:p>
            <a:pPr lvl="1">
              <a:buClr>
                <a:schemeClr val="accent1"/>
              </a:buClr>
              <a:buFont typeface="Wingdings" panose="05000000000000000000" pitchFamily="2" charset="2"/>
              <a:buChar char="Ø"/>
            </a:pPr>
            <a:r>
              <a:rPr lang="en-US" dirty="0"/>
              <a:t>Antiseptic body washes were seen to have similar effects on reducing transmission rates as screening and isolation measures.</a:t>
            </a:r>
          </a:p>
          <a:p>
            <a:pPr>
              <a:buClr>
                <a:schemeClr val="accent1"/>
              </a:buClr>
              <a:buFont typeface="Wingdings" panose="05000000000000000000" pitchFamily="2" charset="2"/>
              <a:buChar char="Ø"/>
            </a:pPr>
            <a:r>
              <a:rPr lang="en-US" dirty="0"/>
              <a:t>Approach to MRSA infection is likely to be tailored to individual clinical situations.</a:t>
            </a:r>
          </a:p>
        </p:txBody>
      </p:sp>
    </p:spTree>
    <p:extLst>
      <p:ext uri="{BB962C8B-B14F-4D97-AF65-F5344CB8AC3E}">
        <p14:creationId xmlns:p14="http://schemas.microsoft.com/office/powerpoint/2010/main" val="288759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9C26D2-C84A-499D-BD8C-FD69611E72A9}"/>
              </a:ext>
            </a:extLst>
          </p:cNvPr>
          <p:cNvSpPr>
            <a:spLocks noGrp="1"/>
          </p:cNvSpPr>
          <p:nvPr>
            <p:ph type="title"/>
          </p:nvPr>
        </p:nvSpPr>
        <p:spPr/>
        <p:txBody>
          <a:bodyPr/>
          <a:lstStyle/>
          <a:p>
            <a:r>
              <a:rPr lang="en-US" b="1" dirty="0">
                <a:solidFill>
                  <a:schemeClr val="tx1"/>
                </a:solidFill>
              </a:rPr>
              <a:t>Key Questions</a:t>
            </a:r>
          </a:p>
        </p:txBody>
      </p:sp>
      <p:sp>
        <p:nvSpPr>
          <p:cNvPr id="2" name="Content Placeholder 1">
            <a:extLst>
              <a:ext uri="{FF2B5EF4-FFF2-40B4-BE49-F238E27FC236}">
                <a16:creationId xmlns:a16="http://schemas.microsoft.com/office/drawing/2014/main" id="{701B702E-6ADD-49FE-A072-B266190EB4BB}"/>
              </a:ext>
            </a:extLst>
          </p:cNvPr>
          <p:cNvSpPr>
            <a:spLocks noGrp="1"/>
          </p:cNvSpPr>
          <p:nvPr>
            <p:ph sz="quarter" idx="1"/>
          </p:nvPr>
        </p:nvSpPr>
        <p:spPr>
          <a:xfrm>
            <a:off x="1219200" y="2312126"/>
            <a:ext cx="10363200" cy="3707674"/>
          </a:xfrm>
        </p:spPr>
        <p:txBody>
          <a:bodyPr/>
          <a:lstStyle/>
          <a:p>
            <a:pPr lvl="0"/>
            <a:r>
              <a:rPr lang="en-US" dirty="0"/>
              <a:t>Is MRSA rising in India?</a:t>
            </a:r>
          </a:p>
          <a:p>
            <a:pPr lvl="0"/>
            <a:r>
              <a:rPr lang="en-US" dirty="0"/>
              <a:t>Experience with MRSA as a superinfection in COVID patients OR do you foresee?</a:t>
            </a:r>
          </a:p>
          <a:p>
            <a:pPr lvl="0"/>
            <a:r>
              <a:rPr lang="en-US" dirty="0"/>
              <a:t>In case of VAP would you consider an antibiotic, based on the ELF levels? </a:t>
            </a:r>
          </a:p>
          <a:p>
            <a:pPr lvl="0"/>
            <a:r>
              <a:rPr lang="en-US" dirty="0"/>
              <a:t>Since linezolid is a potential option in MDR TB, do you see an awareness in this regard?</a:t>
            </a:r>
          </a:p>
          <a:p>
            <a:pPr lvl="0"/>
            <a:r>
              <a:rPr lang="en-US" dirty="0"/>
              <a:t>Management of VRE-BSI</a:t>
            </a:r>
          </a:p>
          <a:p>
            <a:pPr lvl="0"/>
            <a:r>
              <a:rPr lang="en-US" dirty="0"/>
              <a:t>Approach to C. difficile-associated infection</a:t>
            </a:r>
          </a:p>
          <a:p>
            <a:endParaRPr lang="en-US" dirty="0"/>
          </a:p>
        </p:txBody>
      </p:sp>
    </p:spTree>
    <p:extLst>
      <p:ext uri="{BB962C8B-B14F-4D97-AF65-F5344CB8AC3E}">
        <p14:creationId xmlns:p14="http://schemas.microsoft.com/office/powerpoint/2010/main" val="40318109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68887" y="3592288"/>
            <a:ext cx="4583721" cy="2590799"/>
          </a:xfrm>
          <a:prstGeom prst="rect">
            <a:avLst/>
          </a:prstGeom>
        </p:spPr>
      </p:pic>
      <p:sp>
        <p:nvSpPr>
          <p:cNvPr id="7" name="Rectangle 6"/>
          <p:cNvSpPr/>
          <p:nvPr/>
        </p:nvSpPr>
        <p:spPr>
          <a:xfrm>
            <a:off x="1639508" y="-209006"/>
            <a:ext cx="9529235" cy="3046988"/>
          </a:xfrm>
          <a:prstGeom prst="rect">
            <a:avLst/>
          </a:prstGeom>
          <a:noFill/>
        </p:spPr>
        <p:txBody>
          <a:bodyPr wrap="square" lIns="91440" tIns="45720" rIns="91440" bIns="45720">
            <a:spAutoFit/>
          </a:bodyPr>
          <a:lstStyle/>
          <a:p>
            <a:pPr algn="ctr"/>
            <a:endParaRPr lang="en-US" sz="9600" b="1" dirty="0">
              <a:ln w="22225">
                <a:solidFill>
                  <a:srgbClr val="FF0000"/>
                </a:solidFill>
                <a:prstDash val="solid"/>
              </a:ln>
              <a:solidFill>
                <a:schemeClr val="accent2">
                  <a:lumMod val="40000"/>
                  <a:lumOff val="60000"/>
                </a:schemeClr>
              </a:solidFill>
            </a:endParaRPr>
          </a:p>
          <a:p>
            <a:pPr algn="ctr"/>
            <a:r>
              <a:rPr lang="en-US" sz="9600" b="1" dirty="0">
                <a:ln w="22225">
                  <a:solidFill>
                    <a:srgbClr val="FF0000"/>
                  </a:solidFill>
                  <a:prstDash val="solid"/>
                </a:ln>
                <a:solidFill>
                  <a:schemeClr val="accent2">
                    <a:lumMod val="40000"/>
                    <a:lumOff val="60000"/>
                  </a:schemeClr>
                </a:solidFill>
              </a:rPr>
              <a:t>THANK YOU</a:t>
            </a:r>
          </a:p>
        </p:txBody>
      </p:sp>
      <p:pic>
        <p:nvPicPr>
          <p:cNvPr id="9" name="Picture 2" descr="C:\Users\MMMCPU206\Desktop\AMR 1.jpg"/>
          <p:cNvPicPr>
            <a:picLocks noChangeAspect="1" noChangeArrowheads="1"/>
          </p:cNvPicPr>
          <p:nvPr/>
        </p:nvPicPr>
        <p:blipFill>
          <a:blip r:embed="rId3"/>
          <a:srcRect/>
          <a:stretch>
            <a:fillRect/>
          </a:stretch>
        </p:blipFill>
        <p:spPr bwMode="auto">
          <a:xfrm>
            <a:off x="6779904" y="3200400"/>
            <a:ext cx="3384063" cy="3254714"/>
          </a:xfrm>
          <a:prstGeom prst="rect">
            <a:avLst/>
          </a:prstGeom>
          <a:noFill/>
        </p:spPr>
      </p:pic>
    </p:spTree>
    <p:extLst>
      <p:ext uri="{BB962C8B-B14F-4D97-AF65-F5344CB8AC3E}">
        <p14:creationId xmlns:p14="http://schemas.microsoft.com/office/powerpoint/2010/main" val="3900234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achinj\Desktop\Dr. Sachin\14.jpg"/>
          <p:cNvPicPr>
            <a:picLocks noChangeAspect="1"/>
          </p:cNvPicPr>
          <p:nvPr/>
        </p:nvPicPr>
        <p:blipFill>
          <a:blip r:embed="rId2"/>
          <a:srcRect/>
          <a:stretch>
            <a:fillRect/>
          </a:stretch>
        </p:blipFill>
        <p:spPr>
          <a:xfrm>
            <a:off x="127989" y="838200"/>
            <a:ext cx="4976640" cy="2702360"/>
          </a:xfrm>
          <a:prstGeom prst="rect">
            <a:avLst/>
          </a:prstGeom>
          <a:noFill/>
          <a:ln>
            <a:noFill/>
          </a:ln>
        </p:spPr>
      </p:pic>
      <p:pic>
        <p:nvPicPr>
          <p:cNvPr id="3" name="Picture 3" descr="C:\Users\sachinj\Desktop\Dr. Sachin\15.jpg"/>
          <p:cNvPicPr>
            <a:picLocks noChangeAspect="1"/>
          </p:cNvPicPr>
          <p:nvPr/>
        </p:nvPicPr>
        <p:blipFill>
          <a:blip r:embed="rId3"/>
          <a:srcRect/>
          <a:stretch>
            <a:fillRect/>
          </a:stretch>
        </p:blipFill>
        <p:spPr>
          <a:xfrm>
            <a:off x="5079999" y="685800"/>
            <a:ext cx="7112004" cy="2627986"/>
          </a:xfrm>
          <a:prstGeom prst="rect">
            <a:avLst/>
          </a:prstGeom>
          <a:noFill/>
          <a:ln>
            <a:noFill/>
          </a:ln>
        </p:spPr>
      </p:pic>
      <p:pic>
        <p:nvPicPr>
          <p:cNvPr id="4" name="Picture 2"/>
          <p:cNvPicPr>
            <a:picLocks noChangeAspect="1"/>
          </p:cNvPicPr>
          <p:nvPr/>
        </p:nvPicPr>
        <p:blipFill>
          <a:blip r:embed="rId4"/>
          <a:srcRect/>
          <a:stretch>
            <a:fillRect/>
          </a:stretch>
        </p:blipFill>
        <p:spPr>
          <a:xfrm>
            <a:off x="487677" y="3276600"/>
            <a:ext cx="11151355" cy="3563249"/>
          </a:xfrm>
          <a:prstGeom prst="rect">
            <a:avLst/>
          </a:prstGeom>
          <a:noFill/>
          <a:ln>
            <a:noFill/>
          </a:ln>
        </p:spPr>
      </p:pic>
      <p:sp>
        <p:nvSpPr>
          <p:cNvPr id="5" name="Title 4"/>
          <p:cNvSpPr>
            <a:spLocks noGrp="1"/>
          </p:cNvSpPr>
          <p:nvPr>
            <p:ph type="title"/>
          </p:nvPr>
        </p:nvSpPr>
        <p:spPr>
          <a:xfrm>
            <a:off x="609600" y="0"/>
            <a:ext cx="10972800" cy="594360"/>
          </a:xfrm>
        </p:spPr>
        <p:txBody>
          <a:bodyPr>
            <a:normAutofit fontScale="90000"/>
          </a:bodyPr>
          <a:lstStyle/>
          <a:p>
            <a:pPr algn="ctr"/>
            <a:r>
              <a:rPr lang="en-US" sz="3600" b="1" dirty="0">
                <a:solidFill>
                  <a:schemeClr val="tx1"/>
                </a:solidFill>
                <a:latin typeface="Calibri" pitchFamily="34" charset="0"/>
                <a:ea typeface="Verdana" pitchFamily="34" charset="0"/>
                <a:cs typeface="Calibri" pitchFamily="34" charset="0"/>
              </a:rPr>
              <a:t>RESISTANCE MECHANISMS</a:t>
            </a:r>
          </a:p>
        </p:txBody>
      </p:sp>
    </p:spTree>
    <p:extLst>
      <p:ext uri="{BB962C8B-B14F-4D97-AF65-F5344CB8AC3E}">
        <p14:creationId xmlns:p14="http://schemas.microsoft.com/office/powerpoint/2010/main" val="2518652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609600" y="274638"/>
            <a:ext cx="10972800" cy="1058858"/>
          </a:xfrm>
        </p:spPr>
        <p:txBody>
          <a:bodyPr>
            <a:normAutofit fontScale="90000"/>
          </a:bodyPr>
          <a:lstStyle/>
          <a:p>
            <a:pPr algn="ctr"/>
            <a:br>
              <a:rPr lang="en-US" sz="3200" b="1" dirty="0">
                <a:solidFill>
                  <a:schemeClr val="bg1"/>
                </a:solidFill>
              </a:rPr>
            </a:br>
            <a:br>
              <a:rPr lang="en-US" sz="3200" b="1" dirty="0">
                <a:solidFill>
                  <a:schemeClr val="bg1"/>
                </a:solidFill>
              </a:rPr>
            </a:br>
            <a:br>
              <a:rPr lang="en-US" sz="3200" b="1" dirty="0">
                <a:solidFill>
                  <a:schemeClr val="bg1"/>
                </a:solidFill>
              </a:rPr>
            </a:br>
            <a:r>
              <a:rPr lang="en-US" sz="3200" b="1" dirty="0">
                <a:solidFill>
                  <a:schemeClr val="bg1"/>
                </a:solidFill>
              </a:rPr>
              <a:t>GENE TRANSFER FOR RESISTANCE</a:t>
            </a:r>
          </a:p>
        </p:txBody>
      </p:sp>
      <p:sp>
        <p:nvSpPr>
          <p:cNvPr id="227331" name="Rectangle 3"/>
          <p:cNvSpPr>
            <a:spLocks noGrp="1" noChangeArrowheads="1"/>
          </p:cNvSpPr>
          <p:nvPr>
            <p:ph sz="quarter" idx="1"/>
          </p:nvPr>
        </p:nvSpPr>
        <p:spPr>
          <a:xfrm>
            <a:off x="1625600" y="1524000"/>
            <a:ext cx="9550400" cy="4572000"/>
          </a:xfrm>
        </p:spPr>
        <p:txBody>
          <a:bodyPr/>
          <a:lstStyle/>
          <a:p>
            <a:endParaRPr lang="en-US"/>
          </a:p>
        </p:txBody>
      </p:sp>
      <p:pic>
        <p:nvPicPr>
          <p:cNvPr id="227332" name="Picture 4" descr="HorizontalTransfer"/>
          <p:cNvPicPr>
            <a:picLocks noChangeAspect="1" noChangeArrowheads="1"/>
          </p:cNvPicPr>
          <p:nvPr/>
        </p:nvPicPr>
        <p:blipFill>
          <a:blip r:embed="rId3" cstate="print"/>
          <a:srcRect/>
          <a:stretch>
            <a:fillRect/>
          </a:stretch>
        </p:blipFill>
        <p:spPr bwMode="auto">
          <a:xfrm>
            <a:off x="1847850" y="1700387"/>
            <a:ext cx="9734550" cy="4586117"/>
          </a:xfrm>
          <a:prstGeom prst="rect">
            <a:avLst/>
          </a:prstGeom>
          <a:noFill/>
        </p:spPr>
      </p:pic>
      <p:sp>
        <p:nvSpPr>
          <p:cNvPr id="227333" name="Rectangle 5"/>
          <p:cNvSpPr>
            <a:spLocks noChangeArrowheads="1"/>
          </p:cNvSpPr>
          <p:nvPr/>
        </p:nvSpPr>
        <p:spPr bwMode="auto">
          <a:xfrm>
            <a:off x="4673600" y="6324605"/>
            <a:ext cx="6502400" cy="276999"/>
          </a:xfrm>
          <a:prstGeom prst="rect">
            <a:avLst/>
          </a:prstGeom>
          <a:noFill/>
          <a:ln w="12700" cap="sq" algn="ctr">
            <a:noFill/>
            <a:miter lim="800000"/>
            <a:headEnd type="none" w="sm" len="sm"/>
            <a:tailEnd type="none" w="sm" len="sm"/>
          </a:ln>
          <a:effectLst/>
        </p:spPr>
        <p:txBody>
          <a:bodyPr wrap="square">
            <a:spAutoFit/>
          </a:bodyPr>
          <a:lstStyle/>
          <a:p>
            <a:r>
              <a:rPr kumimoji="1" lang="en-US" sz="1200" dirty="0">
                <a:effectLst>
                  <a:outerShdw blurRad="38100" dist="38100" dir="2700000" algn="tl">
                    <a:srgbClr val="C0C0C0"/>
                  </a:outerShdw>
                </a:effectLst>
              </a:rPr>
              <a:t>http://www.bioteach.ubc.ca/Biodiversity/AttackOfTheSuperbugs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bg1"/>
                </a:solidFill>
              </a:rPr>
              <a:t>MRSA Introduction</a:t>
            </a:r>
            <a:endParaRPr lang="en-US" sz="4800" dirty="0">
              <a:solidFill>
                <a:schemeClr val="bg1"/>
              </a:solidFill>
            </a:endParaRPr>
          </a:p>
        </p:txBody>
      </p:sp>
      <p:sp>
        <p:nvSpPr>
          <p:cNvPr id="3" name="Content Placeholder 2"/>
          <p:cNvSpPr>
            <a:spLocks noGrp="1"/>
          </p:cNvSpPr>
          <p:nvPr>
            <p:ph sz="quarter" idx="1"/>
          </p:nvPr>
        </p:nvSpPr>
        <p:spPr>
          <a:xfrm>
            <a:off x="676656" y="2011680"/>
            <a:ext cx="10753725" cy="4293586"/>
          </a:xfrm>
        </p:spPr>
        <p:txBody>
          <a:bodyPr>
            <a:normAutofit lnSpcReduction="10000"/>
          </a:bodyPr>
          <a:lstStyle/>
          <a:p>
            <a:pPr>
              <a:buClr>
                <a:schemeClr val="accent1"/>
              </a:buClr>
              <a:buFont typeface="Wingdings" panose="05000000000000000000" pitchFamily="2" charset="2"/>
              <a:buChar char="Ø"/>
            </a:pPr>
            <a:endParaRPr lang="en-US" dirty="0"/>
          </a:p>
          <a:p>
            <a:pPr>
              <a:buClr>
                <a:schemeClr val="accent1"/>
              </a:buClr>
              <a:buFont typeface="Wingdings" panose="05000000000000000000" pitchFamily="2" charset="2"/>
              <a:buChar char="Ø"/>
            </a:pPr>
            <a:r>
              <a:rPr lang="en-US" dirty="0"/>
              <a:t>MRSA is a type of staph bacteria that is resistant to certain antibiotics called beta-lactams (e.g., </a:t>
            </a:r>
            <a:r>
              <a:rPr lang="en-US" dirty="0" err="1"/>
              <a:t>penicillins</a:t>
            </a:r>
            <a:r>
              <a:rPr lang="en-US" dirty="0"/>
              <a:t>, </a:t>
            </a:r>
            <a:r>
              <a:rPr lang="en-US" dirty="0" err="1"/>
              <a:t>carbapenems</a:t>
            </a:r>
            <a:r>
              <a:rPr lang="en-US" dirty="0"/>
              <a:t>) </a:t>
            </a:r>
          </a:p>
          <a:p>
            <a:pPr>
              <a:buClr>
                <a:schemeClr val="accent1"/>
              </a:buClr>
              <a:buFont typeface="Wingdings" panose="05000000000000000000" pitchFamily="2" charset="2"/>
              <a:buChar char="Ø"/>
            </a:pPr>
            <a:r>
              <a:rPr lang="en-US" dirty="0"/>
              <a:t>Recognizing the signs and receiving treatment in early stages reduces the chances of the infection becoming severe</a:t>
            </a:r>
          </a:p>
          <a:p>
            <a:pPr>
              <a:buClr>
                <a:schemeClr val="accent1"/>
              </a:buClr>
              <a:buFont typeface="Wingdings" panose="05000000000000000000" pitchFamily="2" charset="2"/>
              <a:buChar char="Ø"/>
            </a:pPr>
            <a:r>
              <a:rPr lang="en-US" dirty="0"/>
              <a:t>More severe and potentially life-threatening MRSA infections occur in the hospital setting</a:t>
            </a:r>
          </a:p>
          <a:p>
            <a:pPr lvl="1">
              <a:buClr>
                <a:schemeClr val="accent1"/>
              </a:buClr>
              <a:buFont typeface="Wingdings" panose="05000000000000000000" pitchFamily="2" charset="2"/>
              <a:buChar char="Ø"/>
            </a:pPr>
            <a:r>
              <a:rPr lang="en-US" dirty="0"/>
              <a:t>Bloodstream infections</a:t>
            </a:r>
          </a:p>
          <a:p>
            <a:pPr lvl="1">
              <a:buClr>
                <a:schemeClr val="accent1"/>
              </a:buClr>
              <a:buFont typeface="Wingdings" panose="05000000000000000000" pitchFamily="2" charset="2"/>
              <a:buChar char="Ø"/>
            </a:pPr>
            <a:r>
              <a:rPr lang="en-US" dirty="0"/>
              <a:t>Surgical site infections</a:t>
            </a:r>
          </a:p>
          <a:p>
            <a:pPr lvl="1">
              <a:buClr>
                <a:schemeClr val="accent1"/>
              </a:buClr>
              <a:buFont typeface="Wingdings" panose="05000000000000000000" pitchFamily="2" charset="2"/>
              <a:buChar char="Ø"/>
            </a:pPr>
            <a:r>
              <a:rPr lang="en-US" dirty="0"/>
              <a:t>Pneumonia</a:t>
            </a:r>
          </a:p>
          <a:p>
            <a:pPr>
              <a:buClr>
                <a:schemeClr val="accent1"/>
              </a:buClr>
              <a:buFont typeface="Wingdings" panose="05000000000000000000" pitchFamily="2" charset="2"/>
              <a:buChar char="Ø"/>
            </a:pPr>
            <a:endParaRPr lang="en-US" dirty="0"/>
          </a:p>
        </p:txBody>
      </p:sp>
    </p:spTree>
    <p:extLst>
      <p:ext uri="{BB962C8B-B14F-4D97-AF65-F5344CB8AC3E}">
        <p14:creationId xmlns:p14="http://schemas.microsoft.com/office/powerpoint/2010/main" val="135751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211170B2FF5A479FB867B750ED8D40" ma:contentTypeVersion="4" ma:contentTypeDescription="Create a new document." ma:contentTypeScope="" ma:versionID="b972644749c38abb3137550dc75af5ce">
  <xsd:schema xmlns:xsd="http://www.w3.org/2001/XMLSchema" xmlns:xs="http://www.w3.org/2001/XMLSchema" xmlns:p="http://schemas.microsoft.com/office/2006/metadata/properties" xmlns:ns2="c9db31a3-0dd1-4281-a9b1-de493a49528e" xmlns:ns3="b0d07a67-d566-426f-817f-20417f8db988" targetNamespace="http://schemas.microsoft.com/office/2006/metadata/properties" ma:root="true" ma:fieldsID="343462814743d469986c1a2bc6d05831" ns2:_="" ns3:_="">
    <xsd:import namespace="c9db31a3-0dd1-4281-a9b1-de493a49528e"/>
    <xsd:import namespace="b0d07a67-d566-426f-817f-20417f8db98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db31a3-0dd1-4281-a9b1-de493a495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d07a67-d566-426f-817f-20417f8db98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31C3B7-F137-4B62-A714-55F90281BDA7}">
  <ds:schemaRefs>
    <ds:schemaRef ds:uri="http://schemas.microsoft.com/sharepoint/v3/contenttype/forms"/>
  </ds:schemaRefs>
</ds:datastoreItem>
</file>

<file path=customXml/itemProps2.xml><?xml version="1.0" encoding="utf-8"?>
<ds:datastoreItem xmlns:ds="http://schemas.openxmlformats.org/officeDocument/2006/customXml" ds:itemID="{93BB411F-77AC-4333-99E8-51A52B2F029F}">
  <ds:schemaRefs>
    <ds:schemaRef ds:uri="http://schemas.microsoft.com/office/2006/metadata/contentType"/>
    <ds:schemaRef ds:uri="http://schemas.microsoft.com/office/2006/metadata/properties/metaAttributes"/>
    <ds:schemaRef ds:uri="http://www.w3.org/2000/xmlns/"/>
    <ds:schemaRef ds:uri="http://www.w3.org/2001/XMLSchema"/>
    <ds:schemaRef ds:uri="c9db31a3-0dd1-4281-a9b1-de493a49528e"/>
    <ds:schemaRef ds:uri="b0d07a67-d566-426f-817f-20417f8db988"/>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732F72-BAE4-4D8F-B5A8-4D4D584BF69E}">
  <ds:schemaRefs>
    <ds:schemaRef ds:uri="http://schemas.microsoft.com/office/2006/metadata/properties"/>
    <ds:schemaRef ds:uri="http://www.w3.org/2000/xmln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Equity</Template>
  <TotalTime>0</TotalTime>
  <Words>4291</Words>
  <Application>Microsoft Office PowerPoint</Application>
  <PresentationFormat>Widescreen</PresentationFormat>
  <Paragraphs>411</Paragraphs>
  <Slides>63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Arial</vt:lpstr>
      <vt:lpstr>Calibri</vt:lpstr>
      <vt:lpstr>Franklin Gothic Book</vt:lpstr>
      <vt:lpstr>Perpetua</vt:lpstr>
      <vt:lpstr>Segoe UI</vt:lpstr>
      <vt:lpstr>Wingdings</vt:lpstr>
      <vt:lpstr>Wingdings 2</vt:lpstr>
      <vt:lpstr>Equity</vt:lpstr>
      <vt:lpstr>MRSA INFECTIONS -Current status and Future scenario</vt:lpstr>
      <vt:lpstr>PowerPoint Presentation</vt:lpstr>
      <vt:lpstr>CDC Report</vt:lpstr>
      <vt:lpstr>PowerPoint Presentation</vt:lpstr>
      <vt:lpstr>       MECHANISM OF RESISTANCE</vt:lpstr>
      <vt:lpstr>PowerPoint Presentation</vt:lpstr>
      <vt:lpstr>RESISTANCE MECHANISMS</vt:lpstr>
      <vt:lpstr>   GENE TRANSFER FOR RESISTANCE</vt:lpstr>
      <vt:lpstr>MRSA Introduction</vt:lpstr>
      <vt:lpstr>MRSA Risk Factors</vt:lpstr>
      <vt:lpstr>MRSA Introduction</vt:lpstr>
      <vt:lpstr>HA – MRSA Definition</vt:lpstr>
      <vt:lpstr>HA – MRSA Infections caused</vt:lpstr>
      <vt:lpstr>HA – MRSA Risk factors</vt:lpstr>
      <vt:lpstr>HA – MRSA Genetics of resistance</vt:lpstr>
      <vt:lpstr>CA – MRSA Definition</vt:lpstr>
      <vt:lpstr>CA – MRSA Infections caused </vt:lpstr>
      <vt:lpstr>CA – MRSA Genetics of resistance</vt:lpstr>
      <vt:lpstr>HA – MRSA CA - MRSA</vt:lpstr>
      <vt:lpstr>HA – MRSA CA - MRSA</vt:lpstr>
      <vt:lpstr>LA – MRSA Definition</vt:lpstr>
      <vt:lpstr>LA – MRSA Infections caused </vt:lpstr>
      <vt:lpstr>Global distribution Epidemic MRSA clones</vt:lpstr>
      <vt:lpstr>   VIRULENCE DETERMINANTS </vt:lpstr>
      <vt:lpstr>           Panton Valentine-leucocidin (PVL) </vt:lpstr>
      <vt:lpstr>Arginine catabolic mobile element (ACME)</vt:lpstr>
      <vt:lpstr>MRSA Epidemiology</vt:lpstr>
      <vt:lpstr>HA – MRSA Worldwide prevalence</vt:lpstr>
      <vt:lpstr>MRSA  Occurrence in India</vt:lpstr>
      <vt:lpstr>PowerPoint Presentation</vt:lpstr>
      <vt:lpstr>PowerPoint Presentation</vt:lpstr>
      <vt:lpstr>Current perspective</vt:lpstr>
      <vt:lpstr>PowerPoint Presentation</vt:lpstr>
      <vt:lpstr>Specimen-wise distribution of  S. aureus and MRSA</vt:lpstr>
      <vt:lpstr>Antibiotic susceptibility  of Stap. aureus  </vt:lpstr>
      <vt:lpstr>MRSA India 2013–2015</vt:lpstr>
      <vt:lpstr>MRSA Surveillance Strategies</vt:lpstr>
      <vt:lpstr>MRSA Testing Methodologies</vt:lpstr>
      <vt:lpstr>MRSA Testing Methodologies</vt:lpstr>
      <vt:lpstr>MRSA Testing Methodologies - Time</vt:lpstr>
      <vt:lpstr>Is PCR more sensitive than culture??</vt:lpstr>
      <vt:lpstr>Breakpoints for testing  Susceptibility of staphylococci to oxacillin</vt:lpstr>
      <vt:lpstr> MRSA  Challenges in diagnosis and typing</vt:lpstr>
      <vt:lpstr>Key consensus decisions  Harmonization of typing methods</vt:lpstr>
      <vt:lpstr>MRSA Infection Control</vt:lpstr>
      <vt:lpstr>Antibiotic  Stewardship</vt:lpstr>
      <vt:lpstr>Antibiotic  Stewardship</vt:lpstr>
      <vt:lpstr>PowerPoint Presentation</vt:lpstr>
      <vt:lpstr>PowerPoint Presentation</vt:lpstr>
      <vt:lpstr>PowerPoint Presentation</vt:lpstr>
      <vt:lpstr>Significant Deaths d/t Sepsis &amp; Superinfection 15% developed secondary inf. &gt; 50% of patients developed sepsis</vt:lpstr>
      <vt:lpstr>PowerPoint Presentation</vt:lpstr>
      <vt:lpstr>221 patients with SARS-CoV-2 Viral (57.9%) , Bacterial (29.8%) &amp; Fungal (12.3%) </vt:lpstr>
      <vt:lpstr>PowerPoint Presentation</vt:lpstr>
      <vt:lpstr>PowerPoint Presentation</vt:lpstr>
      <vt:lpstr>PowerPoint Presentation</vt:lpstr>
      <vt:lpstr>Covid 19-MRSA</vt:lpstr>
      <vt:lpstr>Future ???</vt:lpstr>
      <vt:lpstr>Future ???</vt:lpstr>
      <vt:lpstr>Summary</vt:lpstr>
      <vt:lpstr>Summary</vt:lpstr>
      <vt:lpstr>Key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MRSA INFECTIONS   Current status and Future scenario</dc:title>
  <dc:creator/>
  <cp:lastModifiedBy/>
  <cp:revision>2</cp:revision>
  <dcterms:created xsi:type="dcterms:W3CDTF">2021-01-01T13:47:32Z</dcterms:created>
  <dcterms:modified xsi:type="dcterms:W3CDTF">2023-01-15T16:40:18Z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0x0101009C211170B2FF5A479FB867B750ED8D40</vt:lpwstr>
  </property>
</Properties>
</file>