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9"/>
  </p:notesMasterIdLst>
  <p:sldIdLst>
    <p:sldId id="493" r:id="rId5"/>
    <p:sldId id="437" r:id="rId6"/>
    <p:sldId id="504" r:id="rId7"/>
    <p:sldId id="510" r:id="rId8"/>
    <p:sldId id="511" r:id="rId9"/>
    <p:sldId id="512" r:id="rId10"/>
    <p:sldId id="518" r:id="rId11"/>
    <p:sldId id="516" r:id="rId12"/>
    <p:sldId id="520" r:id="rId13"/>
    <p:sldId id="521" r:id="rId14"/>
    <p:sldId id="519" r:id="rId15"/>
    <p:sldId id="522" r:id="rId16"/>
    <p:sldId id="523" r:id="rId17"/>
    <p:sldId id="49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CCD58-E6CB-4402-AC81-5A9CA44BE5B4}" type="datetimeFigureOut">
              <a:rPr lang="en-US" smtClean="0"/>
              <a:pPr/>
              <a:t>1/25/2023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B9958-57B4-4BA6-B6F3-781BD921D68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pPr defTabSz="685783"/>
            <a:fld id="{70855DB8-D10B-4934-B1A6-D183D618B7A3}" type="datetimeFigureOut">
              <a:rPr lang="en-IN" smtClean="0">
                <a:solidFill>
                  <a:prstClr val="black">
                    <a:tint val="75000"/>
                  </a:prstClr>
                </a:solidFill>
                <a:cs typeface="Calibri"/>
                <a:sym typeface="Calibri"/>
              </a:rPr>
              <a:pPr defTabSz="685783"/>
              <a:t>25-01-2023</a:t>
            </a:fld>
            <a:endParaRPr lang="en-IN">
              <a:solidFill>
                <a:prstClr val="black">
                  <a:tint val="75000"/>
                </a:prstClr>
              </a:solidFill>
              <a:cs typeface="Calibri"/>
              <a:sym typeface="Calibri"/>
            </a:endParaRPr>
          </a:p>
        </p:txBody>
      </p:sp>
      <p:sp>
        <p:nvSpPr>
          <p:cNvPr id="5" name="Footer Placeholder 4"/>
          <p:cNvSpPr>
            <a:spLocks noGrp="1"/>
          </p:cNvSpPr>
          <p:nvPr>
            <p:ph type="ftr" sz="quarter" idx="11"/>
          </p:nvPr>
        </p:nvSpPr>
        <p:spPr/>
        <p:txBody>
          <a:bodyPr/>
          <a:lstStyle/>
          <a:p>
            <a:pPr defTabSz="685783"/>
            <a:endParaRPr lang="en-IN">
              <a:solidFill>
                <a:prstClr val="black">
                  <a:tint val="75000"/>
                </a:prstClr>
              </a:solidFill>
              <a:cs typeface="Calibri"/>
              <a:sym typeface="Calibri"/>
            </a:endParaRPr>
          </a:p>
        </p:txBody>
      </p:sp>
      <p:sp>
        <p:nvSpPr>
          <p:cNvPr id="6" name="Slide Number Placeholder 5"/>
          <p:cNvSpPr>
            <a:spLocks noGrp="1"/>
          </p:cNvSpPr>
          <p:nvPr>
            <p:ph type="sldNum" sz="quarter" idx="12"/>
          </p:nvPr>
        </p:nvSpPr>
        <p:spPr/>
        <p:txBody>
          <a:bodyPr/>
          <a:lstStyle/>
          <a:p>
            <a:pPr defTabSz="685783"/>
            <a:fld id="{574FD345-F2DA-40EE-BE92-5881F8ABF82A}" type="slidenum">
              <a:rPr lang="en-IN" smtClean="0">
                <a:solidFill>
                  <a:prstClr val="black">
                    <a:tint val="75000"/>
                  </a:prstClr>
                </a:solidFill>
                <a:cs typeface="Calibri"/>
                <a:sym typeface="Calibri"/>
              </a:rPr>
              <a:pPr defTabSz="685783"/>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406721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defTabSz="685783"/>
            <a:fld id="{70855DB8-D10B-4934-B1A6-D183D618B7A3}" type="datetimeFigureOut">
              <a:rPr lang="en-IN" smtClean="0">
                <a:solidFill>
                  <a:prstClr val="black">
                    <a:tint val="75000"/>
                  </a:prstClr>
                </a:solidFill>
                <a:cs typeface="Calibri"/>
                <a:sym typeface="Calibri"/>
              </a:rPr>
              <a:pPr defTabSz="685783"/>
              <a:t>25-01-2023</a:t>
            </a:fld>
            <a:endParaRPr lang="en-IN">
              <a:solidFill>
                <a:prstClr val="black">
                  <a:tint val="75000"/>
                </a:prstClr>
              </a:solidFill>
              <a:cs typeface="Calibri"/>
              <a:sym typeface="Calibri"/>
            </a:endParaRPr>
          </a:p>
        </p:txBody>
      </p:sp>
      <p:sp>
        <p:nvSpPr>
          <p:cNvPr id="5" name="Footer Placeholder 4"/>
          <p:cNvSpPr>
            <a:spLocks noGrp="1"/>
          </p:cNvSpPr>
          <p:nvPr>
            <p:ph type="ftr" sz="quarter" idx="11"/>
          </p:nvPr>
        </p:nvSpPr>
        <p:spPr/>
        <p:txBody>
          <a:bodyPr/>
          <a:lstStyle/>
          <a:p>
            <a:pPr defTabSz="685783"/>
            <a:endParaRPr lang="en-IN">
              <a:solidFill>
                <a:prstClr val="black">
                  <a:tint val="75000"/>
                </a:prstClr>
              </a:solidFill>
              <a:cs typeface="Calibri"/>
              <a:sym typeface="Calibri"/>
            </a:endParaRPr>
          </a:p>
        </p:txBody>
      </p:sp>
      <p:sp>
        <p:nvSpPr>
          <p:cNvPr id="6" name="Slide Number Placeholder 5"/>
          <p:cNvSpPr>
            <a:spLocks noGrp="1"/>
          </p:cNvSpPr>
          <p:nvPr>
            <p:ph type="sldNum" sz="quarter" idx="12"/>
          </p:nvPr>
        </p:nvSpPr>
        <p:spPr/>
        <p:txBody>
          <a:bodyPr/>
          <a:lstStyle/>
          <a:p>
            <a:pPr defTabSz="685783"/>
            <a:fld id="{574FD345-F2DA-40EE-BE92-5881F8ABF82A}" type="slidenum">
              <a:rPr lang="en-IN" smtClean="0">
                <a:solidFill>
                  <a:prstClr val="black">
                    <a:tint val="75000"/>
                  </a:prstClr>
                </a:solidFill>
                <a:cs typeface="Calibri"/>
                <a:sym typeface="Calibri"/>
              </a:rPr>
              <a:pPr defTabSz="685783"/>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418575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9"/>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1" y="365127"/>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defTabSz="685783"/>
            <a:fld id="{70855DB8-D10B-4934-B1A6-D183D618B7A3}" type="datetimeFigureOut">
              <a:rPr lang="en-IN" smtClean="0">
                <a:solidFill>
                  <a:prstClr val="black">
                    <a:tint val="75000"/>
                  </a:prstClr>
                </a:solidFill>
                <a:cs typeface="Calibri"/>
                <a:sym typeface="Calibri"/>
              </a:rPr>
              <a:pPr defTabSz="685783"/>
              <a:t>25-01-2023</a:t>
            </a:fld>
            <a:endParaRPr lang="en-IN">
              <a:solidFill>
                <a:prstClr val="black">
                  <a:tint val="75000"/>
                </a:prstClr>
              </a:solidFill>
              <a:cs typeface="Calibri"/>
              <a:sym typeface="Calibri"/>
            </a:endParaRPr>
          </a:p>
        </p:txBody>
      </p:sp>
      <p:sp>
        <p:nvSpPr>
          <p:cNvPr id="5" name="Footer Placeholder 4"/>
          <p:cNvSpPr>
            <a:spLocks noGrp="1"/>
          </p:cNvSpPr>
          <p:nvPr>
            <p:ph type="ftr" sz="quarter" idx="11"/>
          </p:nvPr>
        </p:nvSpPr>
        <p:spPr/>
        <p:txBody>
          <a:bodyPr/>
          <a:lstStyle/>
          <a:p>
            <a:pPr defTabSz="685783"/>
            <a:endParaRPr lang="en-IN">
              <a:solidFill>
                <a:prstClr val="black">
                  <a:tint val="75000"/>
                </a:prstClr>
              </a:solidFill>
              <a:cs typeface="Calibri"/>
              <a:sym typeface="Calibri"/>
            </a:endParaRPr>
          </a:p>
        </p:txBody>
      </p:sp>
      <p:sp>
        <p:nvSpPr>
          <p:cNvPr id="6" name="Slide Number Placeholder 5"/>
          <p:cNvSpPr>
            <a:spLocks noGrp="1"/>
          </p:cNvSpPr>
          <p:nvPr>
            <p:ph type="sldNum" sz="quarter" idx="12"/>
          </p:nvPr>
        </p:nvSpPr>
        <p:spPr/>
        <p:txBody>
          <a:bodyPr/>
          <a:lstStyle/>
          <a:p>
            <a:pPr defTabSz="685783"/>
            <a:fld id="{574FD345-F2DA-40EE-BE92-5881F8ABF82A}" type="slidenum">
              <a:rPr lang="en-IN" smtClean="0">
                <a:solidFill>
                  <a:prstClr val="black">
                    <a:tint val="75000"/>
                  </a:prstClr>
                </a:solidFill>
                <a:cs typeface="Calibri"/>
                <a:sym typeface="Calibri"/>
              </a:rPr>
              <a:pPr defTabSz="685783"/>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392160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defTabSz="685783"/>
            <a:fld id="{70855DB8-D10B-4934-B1A6-D183D618B7A3}" type="datetimeFigureOut">
              <a:rPr lang="en-IN" smtClean="0">
                <a:solidFill>
                  <a:prstClr val="black">
                    <a:tint val="75000"/>
                  </a:prstClr>
                </a:solidFill>
                <a:cs typeface="Calibri"/>
                <a:sym typeface="Calibri"/>
              </a:rPr>
              <a:pPr defTabSz="685783"/>
              <a:t>25-01-2023</a:t>
            </a:fld>
            <a:endParaRPr lang="en-IN">
              <a:solidFill>
                <a:prstClr val="black">
                  <a:tint val="75000"/>
                </a:prstClr>
              </a:solidFill>
              <a:cs typeface="Calibri"/>
              <a:sym typeface="Calibri"/>
            </a:endParaRPr>
          </a:p>
        </p:txBody>
      </p:sp>
      <p:sp>
        <p:nvSpPr>
          <p:cNvPr id="5" name="Footer Placeholder 4"/>
          <p:cNvSpPr>
            <a:spLocks noGrp="1"/>
          </p:cNvSpPr>
          <p:nvPr>
            <p:ph type="ftr" sz="quarter" idx="11"/>
          </p:nvPr>
        </p:nvSpPr>
        <p:spPr/>
        <p:txBody>
          <a:bodyPr/>
          <a:lstStyle/>
          <a:p>
            <a:pPr defTabSz="685783"/>
            <a:endParaRPr lang="en-IN">
              <a:solidFill>
                <a:prstClr val="black">
                  <a:tint val="75000"/>
                </a:prstClr>
              </a:solidFill>
              <a:cs typeface="Calibri"/>
              <a:sym typeface="Calibri"/>
            </a:endParaRPr>
          </a:p>
        </p:txBody>
      </p:sp>
      <p:sp>
        <p:nvSpPr>
          <p:cNvPr id="6" name="Slide Number Placeholder 5"/>
          <p:cNvSpPr>
            <a:spLocks noGrp="1"/>
          </p:cNvSpPr>
          <p:nvPr>
            <p:ph type="sldNum" sz="quarter" idx="12"/>
          </p:nvPr>
        </p:nvSpPr>
        <p:spPr/>
        <p:txBody>
          <a:bodyPr/>
          <a:lstStyle/>
          <a:p>
            <a:pPr defTabSz="685783"/>
            <a:fld id="{574FD345-F2DA-40EE-BE92-5881F8ABF82A}" type="slidenum">
              <a:rPr lang="en-IN" smtClean="0">
                <a:solidFill>
                  <a:prstClr val="black">
                    <a:tint val="75000"/>
                  </a:prstClr>
                </a:solidFill>
                <a:cs typeface="Calibri"/>
                <a:sym typeface="Calibri"/>
              </a:rPr>
              <a:pPr defTabSz="685783"/>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24383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783"/>
            <a:fld id="{70855DB8-D10B-4934-B1A6-D183D618B7A3}" type="datetimeFigureOut">
              <a:rPr lang="en-IN" smtClean="0">
                <a:solidFill>
                  <a:prstClr val="black">
                    <a:tint val="75000"/>
                  </a:prstClr>
                </a:solidFill>
                <a:cs typeface="Calibri"/>
                <a:sym typeface="Calibri"/>
              </a:rPr>
              <a:pPr defTabSz="685783"/>
              <a:t>25-01-2023</a:t>
            </a:fld>
            <a:endParaRPr lang="en-IN">
              <a:solidFill>
                <a:prstClr val="black">
                  <a:tint val="75000"/>
                </a:prstClr>
              </a:solidFill>
              <a:cs typeface="Calibri"/>
              <a:sym typeface="Calibri"/>
            </a:endParaRPr>
          </a:p>
        </p:txBody>
      </p:sp>
      <p:sp>
        <p:nvSpPr>
          <p:cNvPr id="5" name="Footer Placeholder 4"/>
          <p:cNvSpPr>
            <a:spLocks noGrp="1"/>
          </p:cNvSpPr>
          <p:nvPr>
            <p:ph type="ftr" sz="quarter" idx="11"/>
          </p:nvPr>
        </p:nvSpPr>
        <p:spPr/>
        <p:txBody>
          <a:bodyPr/>
          <a:lstStyle/>
          <a:p>
            <a:pPr defTabSz="685783"/>
            <a:endParaRPr lang="en-IN">
              <a:solidFill>
                <a:prstClr val="black">
                  <a:tint val="75000"/>
                </a:prstClr>
              </a:solidFill>
              <a:cs typeface="Calibri"/>
              <a:sym typeface="Calibri"/>
            </a:endParaRPr>
          </a:p>
        </p:txBody>
      </p:sp>
      <p:sp>
        <p:nvSpPr>
          <p:cNvPr id="6" name="Slide Number Placeholder 5"/>
          <p:cNvSpPr>
            <a:spLocks noGrp="1"/>
          </p:cNvSpPr>
          <p:nvPr>
            <p:ph type="sldNum" sz="quarter" idx="12"/>
          </p:nvPr>
        </p:nvSpPr>
        <p:spPr/>
        <p:txBody>
          <a:bodyPr/>
          <a:lstStyle/>
          <a:p>
            <a:pPr defTabSz="685783"/>
            <a:fld id="{574FD345-F2DA-40EE-BE92-5881F8ABF82A}" type="slidenum">
              <a:rPr lang="en-IN" smtClean="0">
                <a:solidFill>
                  <a:prstClr val="black">
                    <a:tint val="75000"/>
                  </a:prstClr>
                </a:solidFill>
                <a:cs typeface="Calibri"/>
                <a:sym typeface="Calibri"/>
              </a:rPr>
              <a:pPr defTabSz="685783"/>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307470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defTabSz="685783"/>
            <a:fld id="{70855DB8-D10B-4934-B1A6-D183D618B7A3}" type="datetimeFigureOut">
              <a:rPr lang="en-IN" smtClean="0">
                <a:solidFill>
                  <a:prstClr val="black">
                    <a:tint val="75000"/>
                  </a:prstClr>
                </a:solidFill>
                <a:cs typeface="Calibri"/>
                <a:sym typeface="Calibri"/>
              </a:rPr>
              <a:pPr defTabSz="685783"/>
              <a:t>25-01-2023</a:t>
            </a:fld>
            <a:endParaRPr lang="en-IN">
              <a:solidFill>
                <a:prstClr val="black">
                  <a:tint val="75000"/>
                </a:prstClr>
              </a:solidFill>
              <a:cs typeface="Calibri"/>
              <a:sym typeface="Calibri"/>
            </a:endParaRPr>
          </a:p>
        </p:txBody>
      </p:sp>
      <p:sp>
        <p:nvSpPr>
          <p:cNvPr id="6" name="Footer Placeholder 5"/>
          <p:cNvSpPr>
            <a:spLocks noGrp="1"/>
          </p:cNvSpPr>
          <p:nvPr>
            <p:ph type="ftr" sz="quarter" idx="11"/>
          </p:nvPr>
        </p:nvSpPr>
        <p:spPr/>
        <p:txBody>
          <a:bodyPr/>
          <a:lstStyle/>
          <a:p>
            <a:pPr defTabSz="685783"/>
            <a:endParaRPr lang="en-IN">
              <a:solidFill>
                <a:prstClr val="black">
                  <a:tint val="75000"/>
                </a:prstClr>
              </a:solidFill>
              <a:cs typeface="Calibri"/>
              <a:sym typeface="Calibri"/>
            </a:endParaRPr>
          </a:p>
        </p:txBody>
      </p:sp>
      <p:sp>
        <p:nvSpPr>
          <p:cNvPr id="7" name="Slide Number Placeholder 6"/>
          <p:cNvSpPr>
            <a:spLocks noGrp="1"/>
          </p:cNvSpPr>
          <p:nvPr>
            <p:ph type="sldNum" sz="quarter" idx="12"/>
          </p:nvPr>
        </p:nvSpPr>
        <p:spPr/>
        <p:txBody>
          <a:bodyPr/>
          <a:lstStyle/>
          <a:p>
            <a:pPr defTabSz="685783"/>
            <a:fld id="{574FD345-F2DA-40EE-BE92-5881F8ABF82A}" type="slidenum">
              <a:rPr lang="en-IN" smtClean="0">
                <a:solidFill>
                  <a:prstClr val="black">
                    <a:tint val="75000"/>
                  </a:prstClr>
                </a:solidFill>
                <a:cs typeface="Calibri"/>
                <a:sym typeface="Calibri"/>
              </a:rPr>
              <a:pPr defTabSz="685783"/>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354550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defTabSz="685783"/>
            <a:fld id="{70855DB8-D10B-4934-B1A6-D183D618B7A3}" type="datetimeFigureOut">
              <a:rPr lang="en-IN" smtClean="0">
                <a:solidFill>
                  <a:prstClr val="black">
                    <a:tint val="75000"/>
                  </a:prstClr>
                </a:solidFill>
                <a:cs typeface="Calibri"/>
                <a:sym typeface="Calibri"/>
              </a:rPr>
              <a:pPr defTabSz="685783"/>
              <a:t>25-01-2023</a:t>
            </a:fld>
            <a:endParaRPr lang="en-IN">
              <a:solidFill>
                <a:prstClr val="black">
                  <a:tint val="75000"/>
                </a:prstClr>
              </a:solidFill>
              <a:cs typeface="Calibri"/>
              <a:sym typeface="Calibri"/>
            </a:endParaRPr>
          </a:p>
        </p:txBody>
      </p:sp>
      <p:sp>
        <p:nvSpPr>
          <p:cNvPr id="8" name="Footer Placeholder 7"/>
          <p:cNvSpPr>
            <a:spLocks noGrp="1"/>
          </p:cNvSpPr>
          <p:nvPr>
            <p:ph type="ftr" sz="quarter" idx="11"/>
          </p:nvPr>
        </p:nvSpPr>
        <p:spPr/>
        <p:txBody>
          <a:bodyPr/>
          <a:lstStyle/>
          <a:p>
            <a:pPr defTabSz="685783"/>
            <a:endParaRPr lang="en-IN">
              <a:solidFill>
                <a:prstClr val="black">
                  <a:tint val="75000"/>
                </a:prstClr>
              </a:solidFill>
              <a:cs typeface="Calibri"/>
              <a:sym typeface="Calibri"/>
            </a:endParaRPr>
          </a:p>
        </p:txBody>
      </p:sp>
      <p:sp>
        <p:nvSpPr>
          <p:cNvPr id="9" name="Slide Number Placeholder 8"/>
          <p:cNvSpPr>
            <a:spLocks noGrp="1"/>
          </p:cNvSpPr>
          <p:nvPr>
            <p:ph type="sldNum" sz="quarter" idx="12"/>
          </p:nvPr>
        </p:nvSpPr>
        <p:spPr/>
        <p:txBody>
          <a:bodyPr/>
          <a:lstStyle/>
          <a:p>
            <a:pPr defTabSz="685783"/>
            <a:fld id="{574FD345-F2DA-40EE-BE92-5881F8ABF82A}" type="slidenum">
              <a:rPr lang="en-IN" smtClean="0">
                <a:solidFill>
                  <a:prstClr val="black">
                    <a:tint val="75000"/>
                  </a:prstClr>
                </a:solidFill>
                <a:cs typeface="Calibri"/>
                <a:sym typeface="Calibri"/>
              </a:rPr>
              <a:pPr defTabSz="685783"/>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193535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defTabSz="685783"/>
            <a:fld id="{70855DB8-D10B-4934-B1A6-D183D618B7A3}" type="datetimeFigureOut">
              <a:rPr lang="en-IN" smtClean="0">
                <a:solidFill>
                  <a:prstClr val="black">
                    <a:tint val="75000"/>
                  </a:prstClr>
                </a:solidFill>
                <a:cs typeface="Calibri"/>
                <a:sym typeface="Calibri"/>
              </a:rPr>
              <a:pPr defTabSz="685783"/>
              <a:t>25-01-2023</a:t>
            </a:fld>
            <a:endParaRPr lang="en-IN">
              <a:solidFill>
                <a:prstClr val="black">
                  <a:tint val="75000"/>
                </a:prstClr>
              </a:solidFill>
              <a:cs typeface="Calibri"/>
              <a:sym typeface="Calibri"/>
            </a:endParaRPr>
          </a:p>
        </p:txBody>
      </p:sp>
      <p:sp>
        <p:nvSpPr>
          <p:cNvPr id="4" name="Footer Placeholder 3"/>
          <p:cNvSpPr>
            <a:spLocks noGrp="1"/>
          </p:cNvSpPr>
          <p:nvPr>
            <p:ph type="ftr" sz="quarter" idx="11"/>
          </p:nvPr>
        </p:nvSpPr>
        <p:spPr/>
        <p:txBody>
          <a:bodyPr/>
          <a:lstStyle/>
          <a:p>
            <a:pPr defTabSz="685783"/>
            <a:endParaRPr lang="en-IN">
              <a:solidFill>
                <a:prstClr val="black">
                  <a:tint val="75000"/>
                </a:prstClr>
              </a:solidFill>
              <a:cs typeface="Calibri"/>
              <a:sym typeface="Calibri"/>
            </a:endParaRPr>
          </a:p>
        </p:txBody>
      </p:sp>
      <p:sp>
        <p:nvSpPr>
          <p:cNvPr id="5" name="Slide Number Placeholder 4"/>
          <p:cNvSpPr>
            <a:spLocks noGrp="1"/>
          </p:cNvSpPr>
          <p:nvPr>
            <p:ph type="sldNum" sz="quarter" idx="12"/>
          </p:nvPr>
        </p:nvSpPr>
        <p:spPr/>
        <p:txBody>
          <a:bodyPr/>
          <a:lstStyle/>
          <a:p>
            <a:pPr defTabSz="685783"/>
            <a:fld id="{574FD345-F2DA-40EE-BE92-5881F8ABF82A}" type="slidenum">
              <a:rPr lang="en-IN" smtClean="0">
                <a:solidFill>
                  <a:prstClr val="black">
                    <a:tint val="75000"/>
                  </a:prstClr>
                </a:solidFill>
                <a:cs typeface="Calibri"/>
                <a:sym typeface="Calibri"/>
              </a:rPr>
              <a:pPr defTabSz="685783"/>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107819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783"/>
            <a:fld id="{70855DB8-D10B-4934-B1A6-D183D618B7A3}" type="datetimeFigureOut">
              <a:rPr lang="en-IN" smtClean="0">
                <a:solidFill>
                  <a:prstClr val="black">
                    <a:tint val="75000"/>
                  </a:prstClr>
                </a:solidFill>
                <a:cs typeface="Calibri"/>
                <a:sym typeface="Calibri"/>
              </a:rPr>
              <a:pPr defTabSz="685783"/>
              <a:t>25-01-2023</a:t>
            </a:fld>
            <a:endParaRPr lang="en-IN">
              <a:solidFill>
                <a:prstClr val="black">
                  <a:tint val="75000"/>
                </a:prstClr>
              </a:solidFill>
              <a:cs typeface="Calibri"/>
              <a:sym typeface="Calibri"/>
            </a:endParaRPr>
          </a:p>
        </p:txBody>
      </p:sp>
      <p:sp>
        <p:nvSpPr>
          <p:cNvPr id="3" name="Footer Placeholder 2"/>
          <p:cNvSpPr>
            <a:spLocks noGrp="1"/>
          </p:cNvSpPr>
          <p:nvPr>
            <p:ph type="ftr" sz="quarter" idx="11"/>
          </p:nvPr>
        </p:nvSpPr>
        <p:spPr/>
        <p:txBody>
          <a:bodyPr/>
          <a:lstStyle/>
          <a:p>
            <a:pPr defTabSz="685783"/>
            <a:endParaRPr lang="en-IN">
              <a:solidFill>
                <a:prstClr val="black">
                  <a:tint val="75000"/>
                </a:prstClr>
              </a:solidFill>
              <a:cs typeface="Calibri"/>
              <a:sym typeface="Calibri"/>
            </a:endParaRPr>
          </a:p>
        </p:txBody>
      </p:sp>
      <p:sp>
        <p:nvSpPr>
          <p:cNvPr id="4" name="Slide Number Placeholder 3"/>
          <p:cNvSpPr>
            <a:spLocks noGrp="1"/>
          </p:cNvSpPr>
          <p:nvPr>
            <p:ph type="sldNum" sz="quarter" idx="12"/>
          </p:nvPr>
        </p:nvSpPr>
        <p:spPr/>
        <p:txBody>
          <a:bodyPr/>
          <a:lstStyle/>
          <a:p>
            <a:pPr defTabSz="685783"/>
            <a:fld id="{574FD345-F2DA-40EE-BE92-5881F8ABF82A}" type="slidenum">
              <a:rPr lang="en-IN" smtClean="0">
                <a:solidFill>
                  <a:prstClr val="black">
                    <a:tint val="75000"/>
                  </a:prstClr>
                </a:solidFill>
                <a:cs typeface="Calibri"/>
                <a:sym typeface="Calibri"/>
              </a:rPr>
              <a:pPr defTabSz="685783"/>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62507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783"/>
            <a:fld id="{70855DB8-D10B-4934-B1A6-D183D618B7A3}" type="datetimeFigureOut">
              <a:rPr lang="en-IN" smtClean="0">
                <a:solidFill>
                  <a:prstClr val="black">
                    <a:tint val="75000"/>
                  </a:prstClr>
                </a:solidFill>
                <a:cs typeface="Calibri"/>
                <a:sym typeface="Calibri"/>
              </a:rPr>
              <a:pPr defTabSz="685783"/>
              <a:t>25-01-2023</a:t>
            </a:fld>
            <a:endParaRPr lang="en-IN">
              <a:solidFill>
                <a:prstClr val="black">
                  <a:tint val="75000"/>
                </a:prstClr>
              </a:solidFill>
              <a:cs typeface="Calibri"/>
              <a:sym typeface="Calibri"/>
            </a:endParaRPr>
          </a:p>
        </p:txBody>
      </p:sp>
      <p:sp>
        <p:nvSpPr>
          <p:cNvPr id="6" name="Footer Placeholder 5"/>
          <p:cNvSpPr>
            <a:spLocks noGrp="1"/>
          </p:cNvSpPr>
          <p:nvPr>
            <p:ph type="ftr" sz="quarter" idx="11"/>
          </p:nvPr>
        </p:nvSpPr>
        <p:spPr/>
        <p:txBody>
          <a:bodyPr/>
          <a:lstStyle/>
          <a:p>
            <a:pPr defTabSz="685783"/>
            <a:endParaRPr lang="en-IN">
              <a:solidFill>
                <a:prstClr val="black">
                  <a:tint val="75000"/>
                </a:prstClr>
              </a:solidFill>
              <a:cs typeface="Calibri"/>
              <a:sym typeface="Calibri"/>
            </a:endParaRPr>
          </a:p>
        </p:txBody>
      </p:sp>
      <p:sp>
        <p:nvSpPr>
          <p:cNvPr id="7" name="Slide Number Placeholder 6"/>
          <p:cNvSpPr>
            <a:spLocks noGrp="1"/>
          </p:cNvSpPr>
          <p:nvPr>
            <p:ph type="sldNum" sz="quarter" idx="12"/>
          </p:nvPr>
        </p:nvSpPr>
        <p:spPr/>
        <p:txBody>
          <a:bodyPr/>
          <a:lstStyle/>
          <a:p>
            <a:pPr defTabSz="685783"/>
            <a:fld id="{574FD345-F2DA-40EE-BE92-5881F8ABF82A}" type="slidenum">
              <a:rPr lang="en-IN" smtClean="0">
                <a:solidFill>
                  <a:prstClr val="black">
                    <a:tint val="75000"/>
                  </a:prstClr>
                </a:solidFill>
                <a:cs typeface="Calibri"/>
                <a:sym typeface="Calibri"/>
              </a:rPr>
              <a:pPr defTabSz="685783"/>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391373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7"/>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IN"/>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783"/>
            <a:fld id="{70855DB8-D10B-4934-B1A6-D183D618B7A3}" type="datetimeFigureOut">
              <a:rPr lang="en-IN" smtClean="0">
                <a:solidFill>
                  <a:prstClr val="black">
                    <a:tint val="75000"/>
                  </a:prstClr>
                </a:solidFill>
                <a:cs typeface="Calibri"/>
                <a:sym typeface="Calibri"/>
              </a:rPr>
              <a:pPr defTabSz="685783"/>
              <a:t>25-01-2023</a:t>
            </a:fld>
            <a:endParaRPr lang="en-IN">
              <a:solidFill>
                <a:prstClr val="black">
                  <a:tint val="75000"/>
                </a:prstClr>
              </a:solidFill>
              <a:cs typeface="Calibri"/>
              <a:sym typeface="Calibri"/>
            </a:endParaRPr>
          </a:p>
        </p:txBody>
      </p:sp>
      <p:sp>
        <p:nvSpPr>
          <p:cNvPr id="6" name="Footer Placeholder 5"/>
          <p:cNvSpPr>
            <a:spLocks noGrp="1"/>
          </p:cNvSpPr>
          <p:nvPr>
            <p:ph type="ftr" sz="quarter" idx="11"/>
          </p:nvPr>
        </p:nvSpPr>
        <p:spPr/>
        <p:txBody>
          <a:bodyPr/>
          <a:lstStyle/>
          <a:p>
            <a:pPr defTabSz="685783"/>
            <a:endParaRPr lang="en-IN">
              <a:solidFill>
                <a:prstClr val="black">
                  <a:tint val="75000"/>
                </a:prstClr>
              </a:solidFill>
              <a:cs typeface="Calibri"/>
              <a:sym typeface="Calibri"/>
            </a:endParaRPr>
          </a:p>
        </p:txBody>
      </p:sp>
      <p:sp>
        <p:nvSpPr>
          <p:cNvPr id="7" name="Slide Number Placeholder 6"/>
          <p:cNvSpPr>
            <a:spLocks noGrp="1"/>
          </p:cNvSpPr>
          <p:nvPr>
            <p:ph type="sldNum" sz="quarter" idx="12"/>
          </p:nvPr>
        </p:nvSpPr>
        <p:spPr/>
        <p:txBody>
          <a:bodyPr/>
          <a:lstStyle/>
          <a:p>
            <a:pPr defTabSz="685783"/>
            <a:fld id="{574FD345-F2DA-40EE-BE92-5881F8ABF82A}" type="slidenum">
              <a:rPr lang="en-IN" smtClean="0">
                <a:solidFill>
                  <a:prstClr val="black">
                    <a:tint val="75000"/>
                  </a:prstClr>
                </a:solidFill>
                <a:cs typeface="Calibri"/>
                <a:sym typeface="Calibri"/>
              </a:rPr>
              <a:pPr defTabSz="685783"/>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279677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83"/>
            <a:fld id="{70855DB8-D10B-4934-B1A6-D183D618B7A3}" type="datetimeFigureOut">
              <a:rPr lang="en-IN" smtClean="0">
                <a:solidFill>
                  <a:prstClr val="black">
                    <a:tint val="75000"/>
                  </a:prstClr>
                </a:solidFill>
                <a:cs typeface="Calibri"/>
                <a:sym typeface="Calibri"/>
              </a:rPr>
              <a:pPr defTabSz="685783"/>
              <a:t>25-01-2023</a:t>
            </a:fld>
            <a:endParaRPr lang="en-IN">
              <a:solidFill>
                <a:prstClr val="black">
                  <a:tint val="75000"/>
                </a:prstClr>
              </a:solidFill>
              <a:cs typeface="Calibri"/>
              <a:sym typeface="Calibri"/>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83"/>
            <a:endParaRPr lang="en-IN">
              <a:solidFill>
                <a:prstClr val="black">
                  <a:tint val="75000"/>
                </a:prstClr>
              </a:solidFill>
              <a:cs typeface="Calibri"/>
              <a:sym typeface="Calibri"/>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83"/>
            <a:fld id="{574FD345-F2DA-40EE-BE92-5881F8ABF82A}" type="slidenum">
              <a:rPr lang="en-IN" smtClean="0">
                <a:solidFill>
                  <a:prstClr val="black">
                    <a:tint val="75000"/>
                  </a:prstClr>
                </a:solidFill>
                <a:cs typeface="Calibri"/>
                <a:sym typeface="Calibri"/>
              </a:rPr>
              <a:pPr defTabSz="685783"/>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15019960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56480"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2493"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66823" y="1106034"/>
            <a:ext cx="3764306" cy="3204134"/>
          </a:xfrm>
        </p:spPr>
        <p:txBody>
          <a:bodyPr anchor="b">
            <a:normAutofit/>
          </a:bodyPr>
          <a:lstStyle/>
          <a:p>
            <a:pPr algn="l">
              <a:spcBef>
                <a:spcPts val="0"/>
              </a:spcBef>
            </a:pPr>
            <a:r>
              <a:rPr lang="en-US" altLang="en-US" sz="3600" b="1" dirty="0">
                <a:latin typeface="Times New Roman" panose="02020603050405020304" pitchFamily="18" charset="0"/>
                <a:cs typeface="Times New Roman" panose="02020603050405020304" pitchFamily="18" charset="0"/>
              </a:rPr>
              <a:t>Blood and Body Fluid Spill Management </a:t>
            </a:r>
            <a:br>
              <a:rPr lang="en-US" altLang="en-US" sz="3600" b="1" dirty="0">
                <a:latin typeface="Times New Roman" panose="02020603050405020304" pitchFamily="18" charset="0"/>
                <a:cs typeface="Times New Roman" panose="02020603050405020304" pitchFamily="18" charset="0"/>
              </a:rPr>
            </a:br>
            <a:endParaRPr lang="en-US" sz="3600" b="1" dirty="0"/>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4">
            <a:extLst>
              <a:ext uri="{FF2B5EF4-FFF2-40B4-BE49-F238E27FC236}">
                <a16:creationId xmlns:a16="http://schemas.microsoft.com/office/drawing/2014/main" id="{AFCC0247-4A67-1B0E-0482-508391063379}"/>
              </a:ext>
            </a:extLst>
          </p:cNvPr>
          <p:cNvPicPr>
            <a:picLocks noChangeAspect="1"/>
          </p:cNvPicPr>
          <p:nvPr/>
        </p:nvPicPr>
        <p:blipFill>
          <a:blip r:embed="rId2"/>
          <a:stretch>
            <a:fillRect/>
          </a:stretch>
        </p:blipFill>
        <p:spPr>
          <a:xfrm>
            <a:off x="6078676" y="625683"/>
            <a:ext cx="1865376" cy="2743200"/>
          </a:xfrm>
          <a:prstGeom prst="rect">
            <a:avLst/>
          </a:prstGeom>
        </p:spPr>
      </p:pic>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546920"/>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Text&#10;&#10;Description automatically generated">
            <a:extLst>
              <a:ext uri="{FF2B5EF4-FFF2-40B4-BE49-F238E27FC236}">
                <a16:creationId xmlns:a16="http://schemas.microsoft.com/office/drawing/2014/main" id="{001E3170-B6BF-2AA5-F92E-A35A78B8BD39}"/>
              </a:ext>
            </a:extLst>
          </p:cNvPr>
          <p:cNvPicPr>
            <a:picLocks noChangeAspect="1"/>
          </p:cNvPicPr>
          <p:nvPr/>
        </p:nvPicPr>
        <p:blipFill>
          <a:blip r:embed="rId3"/>
          <a:stretch>
            <a:fillRect/>
          </a:stretch>
        </p:blipFill>
        <p:spPr>
          <a:xfrm>
            <a:off x="5245553" y="4210023"/>
            <a:ext cx="3531625" cy="142377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a:normAutofit/>
          </a:bodyPr>
          <a:lstStyle/>
          <a:p>
            <a:pPr algn="ctr"/>
            <a:r>
              <a:rPr lang="en-US" sz="2800">
                <a:solidFill>
                  <a:schemeClr val="bg1"/>
                </a:solidFill>
              </a:rPr>
              <a:t>Recommended Post exposure Prophylaxis(PEP)for HBV</a:t>
            </a:r>
          </a:p>
        </p:txBody>
      </p:sp>
      <p:pic>
        <p:nvPicPr>
          <p:cNvPr id="2050" name="Picture 2" descr="OCCUPATIONAL HEALTH UPDATE 2014: EXTENDED CARE FACILITIES, SPICE - ppt  download"/>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642533" y="1675227"/>
            <a:ext cx="5858932" cy="43941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5E83D4F1-C32B-FD48-B874-A1DA9ADA147A}" type="slidenum">
              <a:rPr lang="en-US" smtClean="0"/>
              <a:pPr>
                <a:spcAft>
                  <a:spcPts val="600"/>
                </a:spcAft>
              </a:pPr>
              <a:t>10</a:t>
            </a:fld>
            <a:endParaRPr lang="en-US"/>
          </a:p>
        </p:txBody>
      </p:sp>
    </p:spTree>
    <p:extLst>
      <p:ext uri="{BB962C8B-B14F-4D97-AF65-F5344CB8AC3E}">
        <p14:creationId xmlns:p14="http://schemas.microsoft.com/office/powerpoint/2010/main" val="262323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a:normAutofit/>
          </a:bodyPr>
          <a:lstStyle/>
          <a:p>
            <a:pPr algn="ctr"/>
            <a:r>
              <a:rPr lang="en-US" sz="2800">
                <a:solidFill>
                  <a:schemeClr val="bg1"/>
                </a:solidFill>
              </a:rPr>
              <a:t>Recommended Post exposure Prophylaxis(PEP)for HCV</a:t>
            </a:r>
          </a:p>
        </p:txBody>
      </p:sp>
      <p:pic>
        <p:nvPicPr>
          <p:cNvPr id="1026" name="Picture 2" descr="Figure is a flow diagram for testing of health care personnel after potential exposure to hepatitis C virus. The flow diagram reflects 2020 CDC guidance for the United States. Baseline testing of health care personnel for anti-hepatitis C virus with reflex to a nucleic acid test for hepatitis C virus RNA if positive should be done as soon as possible (preferably within 48 hours) after the exposure and may be simultaneous with source-patient testing. Health care personnel found to be positive for hepatitis C virus RNA should be referred to car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611575" y="1675227"/>
            <a:ext cx="5920849" cy="43941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5E83D4F1-C32B-FD48-B874-A1DA9ADA147A}" type="slidenum">
              <a:rPr lang="en-US" smtClean="0"/>
              <a:pPr>
                <a:spcAft>
                  <a:spcPts val="600"/>
                </a:spcAft>
              </a:pPr>
              <a:t>11</a:t>
            </a:fld>
            <a:endParaRPr lang="en-US"/>
          </a:p>
        </p:txBody>
      </p:sp>
    </p:spTree>
    <p:extLst>
      <p:ext uri="{BB962C8B-B14F-4D97-AF65-F5344CB8AC3E}">
        <p14:creationId xmlns:p14="http://schemas.microsoft.com/office/powerpoint/2010/main" val="334080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vert="horz" lIns="91440" tIns="45720" rIns="91440" bIns="45720" rtlCol="0" anchor="ctr">
            <a:normAutofit/>
          </a:bodyPr>
          <a:lstStyle/>
          <a:p>
            <a:pPr defTabSz="914400"/>
            <a:r>
              <a:rPr lang="en-US" sz="3500" b="1" kern="1200">
                <a:solidFill>
                  <a:schemeClr val="tx1"/>
                </a:solidFill>
                <a:latin typeface="+mj-lt"/>
                <a:ea typeface="+mj-ea"/>
                <a:cs typeface="+mj-cs"/>
              </a:rPr>
              <a:t>POINTS TO BE REMEMBER HCW FOLLOW UP APPOINTMENTS </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4294967295"/>
          </p:nvPr>
        </p:nvSpPr>
        <p:spPr>
          <a:xfrm>
            <a:off x="836676" y="2481943"/>
            <a:ext cx="7626096" cy="3695020"/>
          </a:xfrm>
        </p:spPr>
        <p:txBody>
          <a:bodyPr vert="horz" lIns="91440" tIns="45720" rIns="91440" bIns="45720" rtlCol="0">
            <a:normAutofit/>
          </a:bodyPr>
          <a:lstStyle/>
          <a:p>
            <a:pPr indent="-228600" defTabSz="914400"/>
            <a:r>
              <a:rPr lang="en-US" sz="1600"/>
              <a:t>Follow up visits may include mental health or counseling appointments as well as medical management and required lab tests. </a:t>
            </a:r>
          </a:p>
          <a:p>
            <a:pPr marL="0" indent="-228600" defTabSz="914400"/>
            <a:r>
              <a:rPr lang="en-US" sz="1600"/>
              <a:t>For the injured employee:</a:t>
            </a:r>
          </a:p>
          <a:p>
            <a:pPr indent="-228600" defTabSz="914400"/>
            <a:r>
              <a:rPr lang="en-US" sz="1600"/>
              <a:t>Dates and appointments must be set up with the ICN/Doctor or with designated clinician before the initial visit is completed.</a:t>
            </a:r>
          </a:p>
          <a:p>
            <a:pPr indent="-228600" defTabSz="914400"/>
            <a:r>
              <a:rPr lang="en-US" sz="1600"/>
              <a:t>Source patient unknown repeat HIV,HBsAg,abtiHCV,SGOT in 6 weeks 3 and 6 months.</a:t>
            </a:r>
          </a:p>
          <a:p>
            <a:pPr indent="-228600" defTabSz="914400"/>
            <a:r>
              <a:rPr lang="en-US" sz="1600"/>
              <a:t>Source patient HIV positive: repeat HIV in 6 weeks, 3and 6months (also monitor for-possible Hepatitis B and C exposure order HBsAg, SGOT, antiHCV in 6weeks, 3 and 6 months. </a:t>
            </a:r>
          </a:p>
          <a:p>
            <a:pPr indent="-228600" defTabSz="914400"/>
            <a:r>
              <a:rPr lang="en-US" sz="1600"/>
              <a:t>Health care worker who have received HIV chemoprophylaxis also need specific follow up for drug toxicity,CBC, LFT test should be repeated in two weeks and then again when the treatment course 28days is complete </a:t>
            </a:r>
          </a:p>
          <a:p>
            <a:pPr indent="-228600" defTabSz="914400"/>
            <a:endParaRPr lang="en-US" sz="1600"/>
          </a:p>
        </p:txBody>
      </p:sp>
      <p:sp>
        <p:nvSpPr>
          <p:cNvPr id="4" name="Slide Number Placeholder 3"/>
          <p:cNvSpPr>
            <a:spLocks noGrp="1"/>
          </p:cNvSpPr>
          <p:nvPr>
            <p:ph type="sldNum" sz="quarter" idx="12"/>
          </p:nvPr>
        </p:nvSpPr>
        <p:spPr>
          <a:xfrm>
            <a:off x="6405372" y="6356350"/>
            <a:ext cx="2057400" cy="365125"/>
          </a:xfrm>
        </p:spPr>
        <p:txBody>
          <a:bodyPr vert="horz" lIns="91440" tIns="45720" rIns="91440" bIns="45720" rtlCol="0" anchor="ctr">
            <a:normAutofit/>
          </a:bodyPr>
          <a:lstStyle/>
          <a:p>
            <a:pPr>
              <a:spcAft>
                <a:spcPts val="600"/>
              </a:spcAft>
            </a:pPr>
            <a:fld id="{5E83D4F1-C32B-FD48-B874-A1DA9ADA147A}" type="slidenum">
              <a:rPr lang="en-US" sz="1200">
                <a:solidFill>
                  <a:schemeClr val="tx1">
                    <a:lumMod val="50000"/>
                    <a:lumOff val="50000"/>
                  </a:schemeClr>
                </a:solidFill>
              </a:rPr>
              <a:pPr>
                <a:spcAft>
                  <a:spcPts val="600"/>
                </a:spcAft>
              </a:pPr>
              <a:t>12</a:t>
            </a:fld>
            <a:endParaRPr lang="en-US" sz="1200">
              <a:solidFill>
                <a:schemeClr val="tx1">
                  <a:lumMod val="50000"/>
                  <a:lumOff val="50000"/>
                </a:schemeClr>
              </a:solidFill>
            </a:endParaRPr>
          </a:p>
        </p:txBody>
      </p:sp>
    </p:spTree>
    <p:extLst>
      <p:ext uri="{BB962C8B-B14F-4D97-AF65-F5344CB8AC3E}">
        <p14:creationId xmlns:p14="http://schemas.microsoft.com/office/powerpoint/2010/main" val="62951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a:normAutofit/>
          </a:bodyPr>
          <a:lstStyle/>
          <a:p>
            <a:pPr algn="ctr"/>
            <a:r>
              <a:rPr lang="en-US" sz="2800" b="1">
                <a:solidFill>
                  <a:schemeClr val="bg1"/>
                </a:solidFill>
              </a:rPr>
              <a:t>BLOOD AND BODY FLUID SPILL  MANAGEMENT</a:t>
            </a:r>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5E83D4F1-C32B-FD48-B874-A1DA9ADA147A}" type="slidenum">
              <a:rPr lang="en-US" smtClean="0"/>
              <a:pPr>
                <a:spcAft>
                  <a:spcPts val="600"/>
                </a:spcAft>
              </a:pPr>
              <a:t>13</a:t>
            </a:fld>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184129909"/>
              </p:ext>
            </p:extLst>
          </p:nvPr>
        </p:nvGraphicFramePr>
        <p:xfrm>
          <a:off x="1248245" y="1675227"/>
          <a:ext cx="6647509" cy="4394200"/>
        </p:xfrm>
        <a:graphic>
          <a:graphicData uri="http://schemas.openxmlformats.org/drawingml/2006/table">
            <a:tbl>
              <a:tblPr firstRow="1" bandRow="1">
                <a:solidFill>
                  <a:schemeClr val="bg1">
                    <a:lumMod val="95000"/>
                  </a:schemeClr>
                </a:solidFill>
                <a:tableStyleId>{5C22544A-7EE6-4342-B048-85BDC9FD1C3A}</a:tableStyleId>
              </a:tblPr>
              <a:tblGrid>
                <a:gridCol w="3036158">
                  <a:extLst>
                    <a:ext uri="{9D8B030D-6E8A-4147-A177-3AD203B41FA5}">
                      <a16:colId xmlns:a16="http://schemas.microsoft.com/office/drawing/2014/main" val="3453450717"/>
                    </a:ext>
                  </a:extLst>
                </a:gridCol>
                <a:gridCol w="3611351">
                  <a:extLst>
                    <a:ext uri="{9D8B030D-6E8A-4147-A177-3AD203B41FA5}">
                      <a16:colId xmlns:a16="http://schemas.microsoft.com/office/drawing/2014/main" val="1921657076"/>
                    </a:ext>
                  </a:extLst>
                </a:gridCol>
              </a:tblGrid>
              <a:tr h="1451531">
                <a:tc gridSpan="2">
                  <a:txBody>
                    <a:bodyPr/>
                    <a:lstStyle/>
                    <a:p>
                      <a:pPr algn="l"/>
                      <a:r>
                        <a:rPr lang="en-US" sz="1200" b="1" cap="none" spc="0">
                          <a:solidFill>
                            <a:schemeClr val="tx1"/>
                          </a:solidFill>
                        </a:rPr>
                        <a:t>FOR</a:t>
                      </a:r>
                      <a:r>
                        <a:rPr lang="en-US" sz="1200" b="1" cap="none" spc="0" baseline="0">
                          <a:solidFill>
                            <a:schemeClr val="tx1"/>
                          </a:solidFill>
                        </a:rPr>
                        <a:t> SITE DECONTAMINATION OF SPILL OF BLOOD OR OTHER POTENTIALLY INFECTIOUS MATERIALS.</a:t>
                      </a:r>
                    </a:p>
                    <a:p>
                      <a:pPr algn="l"/>
                      <a:r>
                        <a:rPr lang="en-US" sz="1200" b="1" cap="none" spc="0" baseline="0">
                          <a:solidFill>
                            <a:schemeClr val="tx1"/>
                          </a:solidFill>
                        </a:rPr>
                        <a:t>Implement the following procedures </a:t>
                      </a:r>
                    </a:p>
                    <a:p>
                      <a:pPr marL="285750" indent="-285750" algn="l">
                        <a:buFont typeface="Wingdings" panose="05000000000000000000" pitchFamily="2" charset="2"/>
                        <a:buChar char="Ø"/>
                      </a:pPr>
                      <a:r>
                        <a:rPr lang="en-US" sz="1200" b="1" cap="none" spc="0" baseline="0">
                          <a:solidFill>
                            <a:schemeClr val="tx1"/>
                          </a:solidFill>
                        </a:rPr>
                        <a:t>Assess the spill-Major or minor </a:t>
                      </a:r>
                    </a:p>
                    <a:p>
                      <a:pPr marL="285750" indent="-285750" algn="l">
                        <a:buFont typeface="Wingdings" panose="05000000000000000000" pitchFamily="2" charset="2"/>
                        <a:buChar char="Ø"/>
                      </a:pPr>
                      <a:r>
                        <a:rPr lang="en-US" sz="1200" b="1" cap="none" spc="0" baseline="0">
                          <a:solidFill>
                            <a:schemeClr val="tx1"/>
                          </a:solidFill>
                        </a:rPr>
                        <a:t>Criteria for minor-less than 10ml –more than 10ml </a:t>
                      </a:r>
                    </a:p>
                    <a:p>
                      <a:pPr marL="285750" indent="-285750" algn="l">
                        <a:buFont typeface="Wingdings" panose="05000000000000000000" pitchFamily="2" charset="2"/>
                        <a:buChar char="Ø"/>
                      </a:pPr>
                      <a:r>
                        <a:rPr lang="en-US" sz="1200" b="1" cap="none" spc="0" baseline="0">
                          <a:solidFill>
                            <a:schemeClr val="tx1"/>
                          </a:solidFill>
                        </a:rPr>
                        <a:t>Place a caution board </a:t>
                      </a:r>
                    </a:p>
                    <a:p>
                      <a:pPr marL="285750" indent="-285750" algn="l">
                        <a:buFont typeface="Wingdings" panose="05000000000000000000" pitchFamily="2" charset="2"/>
                        <a:buChar char="Ø"/>
                      </a:pPr>
                      <a:r>
                        <a:rPr lang="en-US" sz="1200" b="1" cap="none" spc="0" baseline="0">
                          <a:solidFill>
                            <a:schemeClr val="tx1"/>
                          </a:solidFill>
                        </a:rPr>
                        <a:t>If sharps involved use forceps to pick it up and puncture resistant container </a:t>
                      </a:r>
                      <a:endParaRPr lang="en-US" sz="1200" b="1" cap="none" spc="0">
                        <a:solidFill>
                          <a:schemeClr val="tx1"/>
                        </a:solidFill>
                      </a:endParaRPr>
                    </a:p>
                  </a:txBody>
                  <a:tcPr marL="48928" marR="69897" marT="13979" marB="104846" anchor="b">
                    <a:lnL w="12700" cmpd="sng">
                      <a:noFill/>
                    </a:lnL>
                    <a:lnR w="12700" cmpd="sng">
                      <a:noFill/>
                    </a:lnR>
                    <a:lnT w="9525" cap="flat" cmpd="sng" algn="ctr">
                      <a:noFill/>
                      <a:prstDash val="solid"/>
                    </a:lnT>
                    <a:lnB w="38100" cmpd="sng">
                      <a:noFill/>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816780539"/>
                  </a:ext>
                </a:extLst>
              </a:tr>
              <a:tr h="2942669">
                <a:tc>
                  <a:txBody>
                    <a:bodyPr/>
                    <a:lstStyle/>
                    <a:p>
                      <a:pPr>
                        <a:lnSpc>
                          <a:spcPct val="100000"/>
                        </a:lnSpc>
                      </a:pPr>
                      <a:r>
                        <a:rPr lang="en-US" sz="900" cap="none" spc="0">
                          <a:solidFill>
                            <a:schemeClr val="tx1"/>
                          </a:solidFill>
                        </a:rPr>
                        <a:t>MINOR(&gt;10ml)</a:t>
                      </a:r>
                    </a:p>
                    <a:p>
                      <a:pPr marL="285750" indent="-285750">
                        <a:lnSpc>
                          <a:spcPct val="100000"/>
                        </a:lnSpc>
                        <a:buFont typeface="Wingdings" panose="05000000000000000000" pitchFamily="2" charset="2"/>
                        <a:buChar char="ü"/>
                      </a:pPr>
                      <a:r>
                        <a:rPr lang="en-US" sz="900" cap="none" spc="0">
                          <a:solidFill>
                            <a:schemeClr val="tx1"/>
                          </a:solidFill>
                        </a:rPr>
                        <a:t>Take</a:t>
                      </a:r>
                      <a:r>
                        <a:rPr lang="en-US" sz="900" cap="none" spc="0" baseline="0">
                          <a:solidFill>
                            <a:schemeClr val="tx1"/>
                          </a:solidFill>
                        </a:rPr>
                        <a:t> the spill kit and ware PPE</a:t>
                      </a:r>
                    </a:p>
                    <a:p>
                      <a:pPr marL="285750" indent="-285750">
                        <a:lnSpc>
                          <a:spcPct val="100000"/>
                        </a:lnSpc>
                        <a:buFont typeface="Wingdings" panose="05000000000000000000" pitchFamily="2" charset="2"/>
                        <a:buChar char="ü"/>
                      </a:pPr>
                      <a:r>
                        <a:rPr lang="en-US" sz="900" cap="none" spc="0" baseline="0">
                          <a:solidFill>
                            <a:schemeClr val="tx1"/>
                          </a:solidFill>
                        </a:rPr>
                        <a:t>Spread tissue paper or dry mop cloth over the spill</a:t>
                      </a:r>
                    </a:p>
                    <a:p>
                      <a:pPr marL="285750" indent="-285750">
                        <a:lnSpc>
                          <a:spcPct val="100000"/>
                        </a:lnSpc>
                        <a:buFont typeface="Wingdings" panose="05000000000000000000" pitchFamily="2" charset="2"/>
                        <a:buChar char="ü"/>
                      </a:pPr>
                      <a:r>
                        <a:rPr lang="en-US" sz="900" cap="none" spc="0" baseline="0">
                          <a:solidFill>
                            <a:schemeClr val="tx1"/>
                          </a:solidFill>
                        </a:rPr>
                        <a:t>Spray 1% freshly prepared sodium hypochlorite solution wait for 10-15 minutes</a:t>
                      </a:r>
                    </a:p>
                    <a:p>
                      <a:pPr marL="285750" indent="-285750">
                        <a:lnSpc>
                          <a:spcPct val="100000"/>
                        </a:lnSpc>
                        <a:buFont typeface="Wingdings" panose="05000000000000000000" pitchFamily="2" charset="2"/>
                        <a:buChar char="ü"/>
                      </a:pPr>
                      <a:r>
                        <a:rPr lang="en-US" sz="900" cap="none" spc="0" baseline="0">
                          <a:solidFill>
                            <a:schemeClr val="tx1"/>
                          </a:solidFill>
                        </a:rPr>
                        <a:t>Wipe from outer to inner area </a:t>
                      </a:r>
                    </a:p>
                    <a:p>
                      <a:pPr marL="285750" indent="-285750">
                        <a:lnSpc>
                          <a:spcPct val="100000"/>
                        </a:lnSpc>
                        <a:buFont typeface="Wingdings" panose="05000000000000000000" pitchFamily="2" charset="2"/>
                        <a:buChar char="ü"/>
                      </a:pPr>
                      <a:r>
                        <a:rPr lang="en-US" sz="900" cap="none" spc="0" baseline="0">
                          <a:solidFill>
                            <a:schemeClr val="tx1"/>
                          </a:solidFill>
                        </a:rPr>
                        <a:t>Dispose the contents in yellow bio hazard cover </a:t>
                      </a:r>
                    </a:p>
                    <a:p>
                      <a:pPr marL="285750" indent="-285750">
                        <a:lnSpc>
                          <a:spcPct val="100000"/>
                        </a:lnSpc>
                        <a:buFont typeface="Wingdings" panose="05000000000000000000" pitchFamily="2" charset="2"/>
                        <a:buChar char="ü"/>
                      </a:pPr>
                      <a:r>
                        <a:rPr lang="en-US" sz="900" cap="none" spc="0" baseline="0">
                          <a:solidFill>
                            <a:schemeClr val="tx1"/>
                          </a:solidFill>
                        </a:rPr>
                        <a:t>Label the bag containing the following information ward name&amp; date</a:t>
                      </a:r>
                    </a:p>
                    <a:p>
                      <a:pPr marL="285750" indent="-285750">
                        <a:lnSpc>
                          <a:spcPct val="100000"/>
                        </a:lnSpc>
                        <a:buFont typeface="Wingdings" panose="05000000000000000000" pitchFamily="2" charset="2"/>
                        <a:buChar char="ü"/>
                      </a:pPr>
                      <a:r>
                        <a:rPr lang="en-US" sz="900" cap="none" spc="0" baseline="0">
                          <a:solidFill>
                            <a:schemeClr val="tx1"/>
                          </a:solidFill>
                        </a:rPr>
                        <a:t>Hand it over to house keeping </a:t>
                      </a:r>
                    </a:p>
                    <a:p>
                      <a:pPr marL="285750" indent="-285750">
                        <a:lnSpc>
                          <a:spcPct val="100000"/>
                        </a:lnSpc>
                        <a:buFont typeface="Wingdings" panose="05000000000000000000" pitchFamily="2" charset="2"/>
                        <a:buChar char="ü"/>
                      </a:pPr>
                      <a:r>
                        <a:rPr lang="en-US" sz="900" cap="none" spc="0" baseline="0">
                          <a:solidFill>
                            <a:schemeClr val="tx1"/>
                          </a:solidFill>
                        </a:rPr>
                        <a:t>House keeping personal instructed to clean with disinfectant and water</a:t>
                      </a:r>
                    </a:p>
                    <a:p>
                      <a:pPr marL="285750" indent="-285750">
                        <a:lnSpc>
                          <a:spcPct val="100000"/>
                        </a:lnSpc>
                        <a:buFont typeface="Wingdings" panose="05000000000000000000" pitchFamily="2" charset="2"/>
                        <a:buChar char="ü"/>
                      </a:pPr>
                      <a:r>
                        <a:rPr lang="en-US" sz="900" cap="none" spc="0" baseline="0">
                          <a:solidFill>
                            <a:schemeClr val="tx1"/>
                          </a:solidFill>
                        </a:rPr>
                        <a:t>Supervisor and infection control nurse to be informed </a:t>
                      </a:r>
                    </a:p>
                    <a:p>
                      <a:pPr marL="285750" indent="-285750">
                        <a:lnSpc>
                          <a:spcPct val="100000"/>
                        </a:lnSpc>
                        <a:buFont typeface="Wingdings" panose="05000000000000000000" pitchFamily="2" charset="2"/>
                        <a:buChar char="ü"/>
                      </a:pPr>
                      <a:r>
                        <a:rPr lang="en-US" sz="900" cap="none" spc="0" baseline="0">
                          <a:solidFill>
                            <a:schemeClr val="tx1"/>
                          </a:solidFill>
                        </a:rPr>
                        <a:t>Enter it the incident report form </a:t>
                      </a:r>
                    </a:p>
                    <a:p>
                      <a:pPr marL="285750" indent="-285750">
                        <a:lnSpc>
                          <a:spcPct val="100000"/>
                        </a:lnSpc>
                        <a:buFont typeface="Wingdings" panose="05000000000000000000" pitchFamily="2" charset="2"/>
                        <a:buChar char="ü"/>
                      </a:pPr>
                      <a:r>
                        <a:rPr lang="en-US" sz="900" cap="none" spc="0" baseline="0">
                          <a:solidFill>
                            <a:schemeClr val="tx1"/>
                          </a:solidFill>
                        </a:rPr>
                        <a:t>Spill log to be completed </a:t>
                      </a:r>
                      <a:endParaRPr lang="en-US" sz="900" cap="none" spc="0">
                        <a:solidFill>
                          <a:schemeClr val="tx1"/>
                        </a:solidFill>
                      </a:endParaRPr>
                    </a:p>
                  </a:txBody>
                  <a:tcPr marL="48928" marR="69897" marT="13979" marB="104846">
                    <a:lnL w="12700" cap="flat" cmpd="sng" algn="ctr">
                      <a:solidFill>
                        <a:schemeClr val="tx1"/>
                      </a:solid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a:lnSpc>
                          <a:spcPct val="100000"/>
                        </a:lnSpc>
                      </a:pPr>
                      <a:r>
                        <a:rPr lang="en-US" sz="900" cap="none" spc="0">
                          <a:solidFill>
                            <a:schemeClr val="tx1"/>
                          </a:solidFill>
                        </a:rPr>
                        <a:t>MAJOR (10&gt;ml)</a:t>
                      </a:r>
                    </a:p>
                    <a:p>
                      <a:pPr marL="285750" indent="-285750">
                        <a:lnSpc>
                          <a:spcPct val="100000"/>
                        </a:lnSpc>
                        <a:buFont typeface="Wingdings" panose="05000000000000000000" pitchFamily="2" charset="2"/>
                        <a:buChar char="ü"/>
                      </a:pPr>
                      <a:r>
                        <a:rPr lang="en-US" sz="900" cap="none" spc="0">
                          <a:solidFill>
                            <a:schemeClr val="tx1"/>
                          </a:solidFill>
                        </a:rPr>
                        <a:t>If spillage more</a:t>
                      </a:r>
                      <a:r>
                        <a:rPr lang="en-US" sz="900" cap="none" spc="0" baseline="0">
                          <a:solidFill>
                            <a:schemeClr val="tx1"/>
                          </a:solidFill>
                        </a:rPr>
                        <a:t> than 10ml,inform housekeeping &amp; infection control nurse.</a:t>
                      </a:r>
                    </a:p>
                    <a:p>
                      <a:pPr marL="285750" indent="-285750">
                        <a:lnSpc>
                          <a:spcPct val="100000"/>
                        </a:lnSpc>
                        <a:buFont typeface="Wingdings" panose="05000000000000000000" pitchFamily="2" charset="2"/>
                        <a:buChar char="ü"/>
                      </a:pPr>
                      <a:r>
                        <a:rPr lang="en-US" sz="900" cap="none" spc="0" baseline="0">
                          <a:solidFill>
                            <a:schemeClr val="tx1"/>
                          </a:solidFill>
                        </a:rPr>
                        <a:t>Housekeeping personnel instructed to bring spill kit and wear PPE</a:t>
                      </a:r>
                    </a:p>
                    <a:p>
                      <a:pPr marL="285750" indent="-285750">
                        <a:lnSpc>
                          <a:spcPct val="100000"/>
                        </a:lnSpc>
                        <a:buFont typeface="Wingdings" panose="05000000000000000000" pitchFamily="2" charset="2"/>
                        <a:buChar char="ü"/>
                      </a:pPr>
                      <a:r>
                        <a:rPr lang="en-US" sz="900" cap="none" spc="0" baseline="0">
                          <a:solidFill>
                            <a:schemeClr val="tx1"/>
                          </a:solidFill>
                        </a:rPr>
                        <a:t>Contain the spill be spreading dry mop cloth over it </a:t>
                      </a:r>
                    </a:p>
                    <a:p>
                      <a:pPr marL="285750" indent="-285750">
                        <a:lnSpc>
                          <a:spcPct val="100000"/>
                        </a:lnSpc>
                        <a:buFont typeface="Wingdings" panose="05000000000000000000" pitchFamily="2" charset="2"/>
                        <a:buChar char="ü"/>
                      </a:pPr>
                      <a:r>
                        <a:rPr lang="en-US" sz="900" cap="none" spc="0" baseline="0">
                          <a:solidFill>
                            <a:schemeClr val="tx1"/>
                          </a:solidFill>
                        </a:rPr>
                        <a:t>Pour 10% freshly prepared sodium hypochlorite over the cloth to prevent infection.</a:t>
                      </a:r>
                    </a:p>
                    <a:p>
                      <a:pPr marL="285750" indent="-285750">
                        <a:lnSpc>
                          <a:spcPct val="100000"/>
                        </a:lnSpc>
                        <a:buFont typeface="Wingdings" panose="05000000000000000000" pitchFamily="2" charset="2"/>
                        <a:buChar char="ü"/>
                      </a:pPr>
                      <a:r>
                        <a:rPr lang="en-US" sz="900" cap="none" spc="0" baseline="0">
                          <a:solidFill>
                            <a:schemeClr val="tx1"/>
                          </a:solidFill>
                        </a:rPr>
                        <a:t>Wait for 10-15 minutes </a:t>
                      </a:r>
                    </a:p>
                    <a:p>
                      <a:pPr marL="285750" indent="-285750">
                        <a:lnSpc>
                          <a:spcPct val="100000"/>
                        </a:lnSpc>
                        <a:buFont typeface="Wingdings" panose="05000000000000000000" pitchFamily="2" charset="2"/>
                        <a:buChar char="ü"/>
                      </a:pPr>
                      <a:r>
                        <a:rPr lang="en-US" sz="900" cap="none" spc="0" baseline="0">
                          <a:solidFill>
                            <a:schemeClr val="tx1"/>
                          </a:solidFill>
                        </a:rPr>
                        <a:t>Clean from outer to inner region </a:t>
                      </a:r>
                    </a:p>
                    <a:p>
                      <a:pPr marL="285750" indent="-285750">
                        <a:lnSpc>
                          <a:spcPct val="100000"/>
                        </a:lnSpc>
                        <a:buFont typeface="Wingdings" panose="05000000000000000000" pitchFamily="2" charset="2"/>
                        <a:buChar char="ü"/>
                      </a:pPr>
                      <a:r>
                        <a:rPr lang="en-US" sz="900" cap="none" spc="0" baseline="0">
                          <a:solidFill>
                            <a:schemeClr val="tx1"/>
                          </a:solidFill>
                        </a:rPr>
                        <a:t>Dispose the contents in yellow bio hazard cover </a:t>
                      </a:r>
                    </a:p>
                    <a:p>
                      <a:pPr marL="285750" indent="-285750">
                        <a:lnSpc>
                          <a:spcPct val="100000"/>
                        </a:lnSpc>
                        <a:buFont typeface="Wingdings" panose="05000000000000000000" pitchFamily="2" charset="2"/>
                        <a:buChar char="ü"/>
                      </a:pPr>
                      <a:r>
                        <a:rPr lang="en-US" sz="900" cap="none" spc="0" baseline="0">
                          <a:solidFill>
                            <a:schemeClr val="tx1"/>
                          </a:solidFill>
                        </a:rPr>
                        <a:t>Label the bag containing the following information ward name&amp; date</a:t>
                      </a:r>
                    </a:p>
                    <a:p>
                      <a:pPr marL="285750" indent="-285750">
                        <a:lnSpc>
                          <a:spcPct val="100000"/>
                        </a:lnSpc>
                        <a:buFont typeface="Wingdings" panose="05000000000000000000" pitchFamily="2" charset="2"/>
                        <a:buChar char="ü"/>
                      </a:pPr>
                      <a:r>
                        <a:rPr lang="en-US" sz="900" cap="none" spc="0" baseline="0">
                          <a:solidFill>
                            <a:schemeClr val="tx1"/>
                          </a:solidFill>
                        </a:rPr>
                        <a:t>Hand it over to house keeping </a:t>
                      </a:r>
                    </a:p>
                    <a:p>
                      <a:pPr marL="285750" indent="-285750">
                        <a:lnSpc>
                          <a:spcPct val="100000"/>
                        </a:lnSpc>
                        <a:buFont typeface="Wingdings" panose="05000000000000000000" pitchFamily="2" charset="2"/>
                        <a:buChar char="ü"/>
                      </a:pPr>
                      <a:r>
                        <a:rPr lang="en-US" sz="900" cap="none" spc="0" baseline="0">
                          <a:solidFill>
                            <a:schemeClr val="tx1"/>
                          </a:solidFill>
                        </a:rPr>
                        <a:t>House keeping personal instructed to clean with disinfectant and water</a:t>
                      </a:r>
                    </a:p>
                    <a:p>
                      <a:pPr marL="285750" indent="-285750">
                        <a:lnSpc>
                          <a:spcPct val="100000"/>
                        </a:lnSpc>
                        <a:buFont typeface="Wingdings" panose="05000000000000000000" pitchFamily="2" charset="2"/>
                        <a:buChar char="ü"/>
                      </a:pPr>
                      <a:r>
                        <a:rPr lang="en-US" sz="900" cap="none" spc="0" baseline="0">
                          <a:solidFill>
                            <a:schemeClr val="tx1"/>
                          </a:solidFill>
                        </a:rPr>
                        <a:t>Supervisor and infection control nurse to be informed </a:t>
                      </a:r>
                    </a:p>
                    <a:p>
                      <a:pPr marL="285750" indent="-285750">
                        <a:lnSpc>
                          <a:spcPct val="100000"/>
                        </a:lnSpc>
                        <a:buFont typeface="Wingdings" panose="05000000000000000000" pitchFamily="2" charset="2"/>
                        <a:buChar char="ü"/>
                      </a:pPr>
                      <a:r>
                        <a:rPr lang="en-US" sz="900" cap="none" spc="0" baseline="0">
                          <a:solidFill>
                            <a:schemeClr val="tx1"/>
                          </a:solidFill>
                        </a:rPr>
                        <a:t>Enter it the incident report form </a:t>
                      </a:r>
                    </a:p>
                    <a:p>
                      <a:pPr marL="285750" indent="-285750">
                        <a:lnSpc>
                          <a:spcPct val="100000"/>
                        </a:lnSpc>
                        <a:buFont typeface="Wingdings" panose="05000000000000000000" pitchFamily="2" charset="2"/>
                        <a:buChar char="ü"/>
                      </a:pPr>
                      <a:r>
                        <a:rPr lang="en-US" sz="900" cap="none" spc="0" baseline="0">
                          <a:solidFill>
                            <a:schemeClr val="tx1"/>
                          </a:solidFill>
                        </a:rPr>
                        <a:t>Spill log to be completed </a:t>
                      </a:r>
                      <a:endParaRPr lang="en-US" sz="900" cap="none" spc="0">
                        <a:solidFill>
                          <a:schemeClr val="tx1"/>
                        </a:solidFill>
                      </a:endParaRPr>
                    </a:p>
                    <a:p>
                      <a:pPr marL="0" indent="0">
                        <a:lnSpc>
                          <a:spcPct val="100000"/>
                        </a:lnSpc>
                        <a:buFont typeface="Wingdings" panose="05000000000000000000" pitchFamily="2" charset="2"/>
                        <a:buNone/>
                      </a:pPr>
                      <a:endParaRPr lang="en-US" sz="900" cap="none" spc="0">
                        <a:solidFill>
                          <a:schemeClr val="tx1"/>
                        </a:solidFill>
                      </a:endParaRPr>
                    </a:p>
                  </a:txBody>
                  <a:tcPr marL="48928" marR="69897" marT="13979" marB="104846">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1298300550"/>
                  </a:ext>
                </a:extLst>
              </a:tr>
            </a:tbl>
          </a:graphicData>
        </a:graphic>
      </p:graphicFrame>
    </p:spTree>
    <p:extLst>
      <p:ext uri="{BB962C8B-B14F-4D97-AF65-F5344CB8AC3E}">
        <p14:creationId xmlns:p14="http://schemas.microsoft.com/office/powerpoint/2010/main" val="326383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6823" y="1106034"/>
            <a:ext cx="3764306" cy="3204134"/>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700" b="1">
              <a:ln w="22225">
                <a:solidFill>
                  <a:srgbClr val="FF0000"/>
                </a:solidFill>
                <a:prstDash val="solid"/>
              </a:ln>
              <a:latin typeface="+mj-lt"/>
              <a:ea typeface="+mj-ea"/>
              <a:cs typeface="+mj-cs"/>
            </a:endParaRPr>
          </a:p>
          <a:p>
            <a:pPr>
              <a:lnSpc>
                <a:spcPct val="90000"/>
              </a:lnSpc>
              <a:spcBef>
                <a:spcPct val="0"/>
              </a:spcBef>
              <a:spcAft>
                <a:spcPts val="600"/>
              </a:spcAft>
            </a:pPr>
            <a:r>
              <a:rPr lang="en-US" sz="4700" b="1">
                <a:ln w="22225">
                  <a:solidFill>
                    <a:srgbClr val="FF0000"/>
                  </a:solidFill>
                  <a:prstDash val="solid"/>
                </a:ln>
                <a:latin typeface="+mj-lt"/>
                <a:ea typeface="+mj-ea"/>
                <a:cs typeface="+mj-cs"/>
              </a:rPr>
              <a:t>THANK YOU</a:t>
            </a:r>
          </a:p>
        </p:txBody>
      </p:sp>
      <p:pic>
        <p:nvPicPr>
          <p:cNvPr id="9" name="Picture 2" descr="C:\Users\MMMCPU206\Desktop\AMR 1.jpg"/>
          <p:cNvPicPr>
            <a:picLocks noChangeAspect="1" noChangeArrowheads="1"/>
          </p:cNvPicPr>
          <p:nvPr/>
        </p:nvPicPr>
        <p:blipFill>
          <a:blip r:embed="rId2"/>
          <a:stretch>
            <a:fillRect/>
          </a:stretch>
        </p:blipFill>
        <p:spPr bwMode="auto">
          <a:xfrm>
            <a:off x="5693670" y="625683"/>
            <a:ext cx="2635388" cy="2743200"/>
          </a:xfrm>
          <a:prstGeom prst="rect">
            <a:avLst/>
          </a:prstGeom>
          <a:noFill/>
        </p:spPr>
      </p:pic>
      <p:pic>
        <p:nvPicPr>
          <p:cNvPr id="6" name="Picture 5"/>
          <p:cNvPicPr>
            <a:picLocks noChangeAspect="1"/>
          </p:cNvPicPr>
          <p:nvPr/>
        </p:nvPicPr>
        <p:blipFill>
          <a:blip r:embed="rId3"/>
          <a:stretch>
            <a:fillRect/>
          </a:stretch>
        </p:blipFill>
        <p:spPr>
          <a:xfrm>
            <a:off x="5245553" y="3923841"/>
            <a:ext cx="3531625" cy="1996135"/>
          </a:xfrm>
          <a:prstGeom prst="rect">
            <a:avLst/>
          </a:prstGeom>
        </p:spPr>
      </p:pic>
    </p:spTree>
    <p:extLst>
      <p:ext uri="{BB962C8B-B14F-4D97-AF65-F5344CB8AC3E}">
        <p14:creationId xmlns:p14="http://schemas.microsoft.com/office/powerpoint/2010/main" val="390023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67DC92F-1E69-028A-5985-3662865A5684}"/>
              </a:ext>
            </a:extLst>
          </p:cNvPr>
          <p:cNvPicPr>
            <a:picLocks noChangeAspect="1"/>
          </p:cNvPicPr>
          <p:nvPr/>
        </p:nvPicPr>
        <p:blipFill rotWithShape="1">
          <a:blip r:embed="rId2"/>
          <a:srcRect l="28900"/>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8320" y="1161288"/>
            <a:ext cx="2578608" cy="1124712"/>
          </a:xfrm>
        </p:spPr>
        <p:txBody>
          <a:bodyPr vert="horz" lIns="91440" tIns="45720" rIns="91440" bIns="45720" rtlCol="0" anchor="b">
            <a:normAutofit/>
          </a:bodyPr>
          <a:lstStyle/>
          <a:p>
            <a:pPr defTabSz="914400"/>
            <a:r>
              <a:rPr lang="en-US" sz="2400" b="1" dirty="0"/>
              <a:t>What are Body fluids?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278320" y="2718054"/>
            <a:ext cx="4598480" cy="3207258"/>
          </a:xfrm>
        </p:spPr>
        <p:txBody>
          <a:bodyPr vert="horz" lIns="91440" tIns="45720" rIns="91440" bIns="45720" rtlCol="0" anchor="t">
            <a:normAutofit/>
          </a:bodyPr>
          <a:lstStyle/>
          <a:p>
            <a:pPr marL="0" indent="0" defTabSz="914400">
              <a:buNone/>
            </a:pPr>
            <a:r>
              <a:rPr lang="en-US" sz="1800" dirty="0"/>
              <a:t>Any fluid found in, produced by, or excreted from the human body which includes blood, urine, feces, saliva, tears, breast milk, cerebrospinal fluid(CSF),semen, vaginal fluid, amniotic fluid, pleural fluid, peritoneal fluid, bile, digestive juices, vomit and pus. In terms of standard infection control precautions practice ,body fluids are considered hazardous and should be dealt with immediately.</a:t>
            </a:r>
          </a:p>
        </p:txBody>
      </p:sp>
      <p:sp>
        <p:nvSpPr>
          <p:cNvPr id="4" name="Slide Number Placeholder 3"/>
          <p:cNvSpPr>
            <a:spLocks noGrp="1"/>
          </p:cNvSpPr>
          <p:nvPr>
            <p:ph type="sldNum" sz="quarter" idx="12"/>
          </p:nvPr>
        </p:nvSpPr>
        <p:spPr>
          <a:xfrm>
            <a:off x="6808279" y="6356350"/>
            <a:ext cx="2057400" cy="365125"/>
          </a:xfrm>
        </p:spPr>
        <p:txBody>
          <a:bodyPr vert="horz" lIns="91440" tIns="45720" rIns="91440" bIns="45720" rtlCol="0" anchor="ctr">
            <a:normAutofit/>
          </a:bodyPr>
          <a:lstStyle/>
          <a:p>
            <a:pPr>
              <a:spcAft>
                <a:spcPts val="600"/>
              </a:spcAft>
              <a:defRPr/>
            </a:pPr>
            <a:fld id="{B6F15528-21DE-4FAA-801E-634DDDAF4B2B}" type="slidenum">
              <a:rPr lang="en-US" sz="1200">
                <a:solidFill>
                  <a:schemeClr val="bg1"/>
                </a:solidFill>
                <a:latin typeface="Calibri" panose="020F0502020204030204"/>
              </a:rPr>
              <a:pPr>
                <a:spcAft>
                  <a:spcPts val="600"/>
                </a:spcAft>
                <a:defRPr/>
              </a:pPr>
              <a:t>2</a:t>
            </a:fld>
            <a:endParaRPr lang="en-US" sz="1200">
              <a:solidFill>
                <a:schemeClr val="bg1"/>
              </a:solidFill>
              <a:latin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B7DA294-29B8-2578-5C7C-3CE04B46AECB}"/>
              </a:ext>
            </a:extLst>
          </p:cNvPr>
          <p:cNvPicPr>
            <a:picLocks noChangeAspect="1"/>
          </p:cNvPicPr>
          <p:nvPr/>
        </p:nvPicPr>
        <p:blipFill rotWithShape="1">
          <a:blip r:embed="rId2"/>
          <a:srcRect t="6436" r="13816" b="2652"/>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8485" y="1122362"/>
            <a:ext cx="3017520" cy="5430837"/>
          </a:xfrm>
        </p:spPr>
        <p:txBody>
          <a:bodyPr vert="horz" lIns="91440" tIns="45720" rIns="91440" bIns="45720" rtlCol="0" anchor="b">
            <a:normAutofit/>
          </a:bodyPr>
          <a:lstStyle/>
          <a:p>
            <a:pPr defTabSz="914400"/>
            <a:r>
              <a:rPr lang="en-US" sz="3900" b="1" dirty="0"/>
              <a:t>General Consideration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6728114" y="6356350"/>
            <a:ext cx="2057400" cy="365125"/>
          </a:xfrm>
        </p:spPr>
        <p:txBody>
          <a:bodyPr vert="horz" lIns="91440" tIns="45720" rIns="91440" bIns="45720" rtlCol="0" anchor="ctr">
            <a:normAutofit/>
          </a:bodyPr>
          <a:lstStyle/>
          <a:p>
            <a:pPr>
              <a:spcAft>
                <a:spcPts val="600"/>
              </a:spcAft>
              <a:defRPr/>
            </a:pPr>
            <a:fld id="{5E83D4F1-C32B-FD48-B874-A1DA9ADA147A}" type="slidenum">
              <a:rPr lang="en-US" sz="1000">
                <a:solidFill>
                  <a:schemeClr val="bg1"/>
                </a:solidFill>
                <a:latin typeface="Calibri" panose="020F0502020204030204"/>
              </a:rPr>
              <a:pPr>
                <a:spcAft>
                  <a:spcPts val="600"/>
                </a:spcAft>
                <a:defRPr/>
              </a:pPr>
              <a:t>3</a:t>
            </a:fld>
            <a:endParaRPr lang="en-US" sz="1000">
              <a:solidFill>
                <a:schemeClr val="bg1"/>
              </a:solidFill>
              <a:latin typeface="Calibri" panose="020F0502020204030204"/>
            </a:endParaRPr>
          </a:p>
        </p:txBody>
      </p:sp>
      <p:sp>
        <p:nvSpPr>
          <p:cNvPr id="3" name="Content Placeholder 2"/>
          <p:cNvSpPr>
            <a:spLocks noGrp="1"/>
          </p:cNvSpPr>
          <p:nvPr>
            <p:ph idx="4294967295"/>
          </p:nvPr>
        </p:nvSpPr>
        <p:spPr>
          <a:xfrm>
            <a:off x="128587" y="1481210"/>
            <a:ext cx="8143875" cy="4695825"/>
          </a:xfrm>
        </p:spPr>
        <p:txBody>
          <a:bodyPr/>
          <a:lstStyle/>
          <a:p>
            <a:pPr algn="just">
              <a:lnSpc>
                <a:spcPct val="100000"/>
              </a:lnSpc>
            </a:pPr>
            <a:r>
              <a:rPr lang="en-US" sz="2400"/>
              <a:t>Treat all body fluids as if they were infected.</a:t>
            </a:r>
          </a:p>
          <a:p>
            <a:pPr algn="just">
              <a:lnSpc>
                <a:spcPct val="100000"/>
              </a:lnSpc>
            </a:pPr>
            <a:r>
              <a:rPr lang="en-US" sz="2400"/>
              <a:t>Follow standard precautions to ensure occupational safety.</a:t>
            </a:r>
          </a:p>
          <a:p>
            <a:pPr algn="just">
              <a:lnSpc>
                <a:spcPct val="100000"/>
              </a:lnSpc>
            </a:pPr>
            <a:r>
              <a:rPr lang="en-US" sz="2400"/>
              <a:t>Update training at least annually to maintain occupational safety</a:t>
            </a:r>
            <a:endParaRPr lang="en-US" sz="2400" dirty="0"/>
          </a:p>
        </p:txBody>
      </p:sp>
    </p:spTree>
    <p:extLst>
      <p:ext uri="{BB962C8B-B14F-4D97-AF65-F5344CB8AC3E}">
        <p14:creationId xmlns:p14="http://schemas.microsoft.com/office/powerpoint/2010/main" val="140276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643467"/>
            <a:ext cx="11887199" cy="744836"/>
          </a:xfrm>
        </p:spPr>
        <p:txBody>
          <a:bodyPr>
            <a:normAutofit/>
          </a:bodyPr>
          <a:lstStyle/>
          <a:p>
            <a:pPr algn="ctr"/>
            <a:r>
              <a:rPr lang="en-US" sz="2200" dirty="0">
                <a:solidFill>
                  <a:schemeClr val="bg1"/>
                </a:solidFill>
              </a:rPr>
              <a:t>Fluids Capable of Transmitting Blood borne Pathogens </a:t>
            </a:r>
          </a:p>
        </p:txBody>
      </p:sp>
      <p:pic>
        <p:nvPicPr>
          <p:cNvPr id="6"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4102" t="2231" r="2706" b="4036"/>
          <a:stretch/>
        </p:blipFill>
        <p:spPr bwMode="auto">
          <a:xfrm>
            <a:off x="609600" y="1675227"/>
            <a:ext cx="7905750" cy="43941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5E83D4F1-C32B-FD48-B874-A1DA9ADA147A}" type="slidenum">
              <a:rPr lang="en-US" smtClean="0"/>
              <a:pPr>
                <a:spcAft>
                  <a:spcPts val="600"/>
                </a:spcAft>
              </a:pPr>
              <a:t>4</a:t>
            </a:fld>
            <a:endParaRPr lang="en-US"/>
          </a:p>
        </p:txBody>
      </p:sp>
    </p:spTree>
    <p:extLst>
      <p:ext uri="{BB962C8B-B14F-4D97-AF65-F5344CB8AC3E}">
        <p14:creationId xmlns:p14="http://schemas.microsoft.com/office/powerpoint/2010/main" val="162915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a:normAutofit/>
          </a:bodyPr>
          <a:lstStyle/>
          <a:p>
            <a:pPr algn="ctr"/>
            <a:r>
              <a:rPr lang="en-US" sz="2800">
                <a:solidFill>
                  <a:schemeClr val="bg1"/>
                </a:solidFill>
              </a:rPr>
              <a:t>Risk of Transmission Following Exposure</a:t>
            </a:r>
          </a:p>
        </p:txBody>
      </p:sp>
      <p:pic>
        <p:nvPicPr>
          <p:cNvPr id="5"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1820" t="-532" r="3414" b="8216"/>
          <a:stretch/>
        </p:blipFill>
        <p:spPr bwMode="auto">
          <a:xfrm>
            <a:off x="482600" y="1980081"/>
            <a:ext cx="8178799" cy="37844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5E83D4F1-C32B-FD48-B874-A1DA9ADA147A}" type="slidenum">
              <a:rPr lang="en-US" smtClean="0"/>
              <a:pPr>
                <a:spcAft>
                  <a:spcPts val="600"/>
                </a:spcAft>
              </a:pPr>
              <a:t>5</a:t>
            </a:fld>
            <a:endParaRPr lang="en-US"/>
          </a:p>
        </p:txBody>
      </p:sp>
    </p:spTree>
    <p:extLst>
      <p:ext uri="{BB962C8B-B14F-4D97-AF65-F5344CB8AC3E}">
        <p14:creationId xmlns:p14="http://schemas.microsoft.com/office/powerpoint/2010/main" val="379511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27709"/>
            <a:ext cx="8523141" cy="1325563"/>
          </a:xfrm>
        </p:spPr>
        <p:txBody>
          <a:bodyPr/>
          <a:lstStyle/>
          <a:p>
            <a:r>
              <a:rPr lang="en-US" dirty="0">
                <a:solidFill>
                  <a:srgbClr val="FF0000"/>
                </a:solidFill>
              </a:rPr>
              <a:t>Management of Blood/Body fluid exposure </a:t>
            </a:r>
          </a:p>
        </p:txBody>
      </p:sp>
      <p:sp>
        <p:nvSpPr>
          <p:cNvPr id="2" name="Slide Number Placeholder 1"/>
          <p:cNvSpPr>
            <a:spLocks noGrp="1"/>
          </p:cNvSpPr>
          <p:nvPr>
            <p:ph type="sldNum" sz="quarter" idx="12"/>
          </p:nvPr>
        </p:nvSpPr>
        <p:spPr/>
        <p:txBody>
          <a:bodyPr/>
          <a:lstStyle/>
          <a:p>
            <a:fld id="{5E83D4F1-C32B-FD48-B874-A1DA9ADA147A}" type="slidenum">
              <a:rPr lang="en-US" smtClean="0"/>
              <a:t>6</a:t>
            </a:fld>
            <a:endParaRPr lang="en-US"/>
          </a:p>
        </p:txBody>
      </p:sp>
      <p:pic>
        <p:nvPicPr>
          <p:cNvPr id="8" name="Chart Placeholder 7">
            <a:extLst>
              <a:ext uri="{FF2B5EF4-FFF2-40B4-BE49-F238E27FC236}">
                <a16:creationId xmlns:a16="http://schemas.microsoft.com/office/drawing/2014/main" id="{C852AC89-B400-4040-8C7F-80E706C7DE3F}"/>
              </a:ext>
            </a:extLst>
          </p:cNvPr>
          <p:cNvPicPr>
            <a:picLocks noGrp="1" noChangeAspect="1"/>
          </p:cNvPicPr>
          <p:nvPr>
            <p:ph type="chart" sz="quarter" idx="4294967295"/>
          </p:nvPr>
        </p:nvPicPr>
        <p:blipFill rotWithShape="1">
          <a:blip r:embed="rId2"/>
          <a:srcRect r="26630"/>
          <a:stretch/>
        </p:blipFill>
        <p:spPr>
          <a:xfrm>
            <a:off x="4800600" y="1249363"/>
            <a:ext cx="4343400" cy="4694237"/>
          </a:xfrm>
          <a:prstGeom prst="rect">
            <a:avLst/>
          </a:prstGeom>
        </p:spPr>
      </p:pic>
      <p:sp>
        <p:nvSpPr>
          <p:cNvPr id="5" name="Rectangle 4">
            <a:extLst>
              <a:ext uri="{FF2B5EF4-FFF2-40B4-BE49-F238E27FC236}">
                <a16:creationId xmlns:a16="http://schemas.microsoft.com/office/drawing/2014/main" id="{B3633248-96E6-4395-B59F-E3485C6F9408}"/>
              </a:ext>
            </a:extLst>
          </p:cNvPr>
          <p:cNvSpPr/>
          <p:nvPr/>
        </p:nvSpPr>
        <p:spPr>
          <a:xfrm>
            <a:off x="392259" y="1249050"/>
            <a:ext cx="3493941" cy="44551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600" b="1" dirty="0">
                <a:solidFill>
                  <a:schemeClr val="tx1"/>
                </a:solidFill>
              </a:rPr>
              <a:t>Needle stick injury </a:t>
            </a:r>
          </a:p>
          <a:p>
            <a:pPr marL="342900" indent="-342900">
              <a:buFont typeface="Wingdings" panose="05000000000000000000" pitchFamily="2" charset="2"/>
              <a:buChar char="§"/>
            </a:pPr>
            <a:r>
              <a:rPr lang="en-US" sz="1600" dirty="0">
                <a:solidFill>
                  <a:schemeClr val="tx1"/>
                </a:solidFill>
              </a:rPr>
              <a:t>Wash under running water. </a:t>
            </a:r>
          </a:p>
          <a:p>
            <a:pPr marL="342900" indent="-342900">
              <a:buFont typeface="Wingdings" panose="05000000000000000000" pitchFamily="2" charset="2"/>
              <a:buChar char="§"/>
            </a:pPr>
            <a:r>
              <a:rPr lang="en-US" sz="1600" dirty="0">
                <a:solidFill>
                  <a:schemeClr val="tx1"/>
                </a:solidFill>
              </a:rPr>
              <a:t>Do not promote bleeding by squeezing the wound. </a:t>
            </a:r>
            <a:endParaRPr lang="en-US" sz="1600" b="1" dirty="0">
              <a:solidFill>
                <a:schemeClr val="tx1"/>
              </a:solidFill>
            </a:endParaRPr>
          </a:p>
          <a:p>
            <a:pPr marL="0" indent="0">
              <a:buNone/>
            </a:pPr>
            <a:r>
              <a:rPr lang="en-US" sz="1600" b="1" dirty="0">
                <a:solidFill>
                  <a:schemeClr val="tx1"/>
                </a:solidFill>
              </a:rPr>
              <a:t>Mucous membrane or eye</a:t>
            </a:r>
          </a:p>
          <a:p>
            <a:pPr marL="342900" indent="-342900">
              <a:buFont typeface="Wingdings" panose="05000000000000000000" pitchFamily="2" charset="2"/>
              <a:buChar char="§"/>
            </a:pPr>
            <a:r>
              <a:rPr lang="en-US" sz="1600" dirty="0">
                <a:solidFill>
                  <a:schemeClr val="tx1"/>
                </a:solidFill>
              </a:rPr>
              <a:t>Irrigate with water or normal saline. </a:t>
            </a:r>
            <a:endParaRPr lang="en-US" sz="1600" b="1" dirty="0">
              <a:solidFill>
                <a:schemeClr val="tx1"/>
              </a:solidFill>
            </a:endParaRPr>
          </a:p>
          <a:p>
            <a:r>
              <a:rPr lang="en-US" sz="1600" b="1" dirty="0">
                <a:solidFill>
                  <a:schemeClr val="tx1"/>
                </a:solidFill>
              </a:rPr>
              <a:t>Intact skin</a:t>
            </a:r>
          </a:p>
          <a:p>
            <a:pPr marL="342900" indent="-342900">
              <a:buFont typeface="Wingdings" panose="05000000000000000000" pitchFamily="2" charset="2"/>
              <a:buChar char="§"/>
            </a:pPr>
            <a:r>
              <a:rPr lang="en-US" sz="1600" dirty="0">
                <a:solidFill>
                  <a:schemeClr val="tx1"/>
                </a:solidFill>
              </a:rPr>
              <a:t>Wash well with soap and water. </a:t>
            </a:r>
            <a:endParaRPr lang="en-US" sz="1600" dirty="0">
              <a:solidFill>
                <a:srgbClr val="C00000"/>
              </a:solidFill>
            </a:endParaRPr>
          </a:p>
          <a:p>
            <a:pPr marL="0" indent="0">
              <a:buNone/>
            </a:pPr>
            <a:endParaRPr lang="en-US" sz="1600" dirty="0">
              <a:solidFill>
                <a:schemeClr val="tx1"/>
              </a:solidFill>
            </a:endParaRPr>
          </a:p>
          <a:p>
            <a:pPr marL="0" indent="0">
              <a:buNone/>
            </a:pPr>
            <a:r>
              <a:rPr lang="en-US" sz="1600" dirty="0">
                <a:solidFill>
                  <a:schemeClr val="tx1"/>
                </a:solidFill>
              </a:rPr>
              <a:t>A risk assessment should be performed on the exposed person as soon as possible.</a:t>
            </a:r>
          </a:p>
        </p:txBody>
      </p:sp>
    </p:spTree>
    <p:extLst>
      <p:ext uri="{BB962C8B-B14F-4D97-AF65-F5344CB8AC3E}">
        <p14:creationId xmlns:p14="http://schemas.microsoft.com/office/powerpoint/2010/main" val="235088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4027"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29184" y="859536"/>
            <a:ext cx="3624602" cy="1243584"/>
          </a:xfrm>
        </p:spPr>
        <p:txBody>
          <a:bodyPr vert="horz" lIns="91440" tIns="45720" rIns="91440" bIns="45720" rtlCol="0" anchor="ctr">
            <a:normAutofit/>
          </a:bodyPr>
          <a:lstStyle/>
          <a:p>
            <a:pPr defTabSz="914400"/>
            <a:r>
              <a:rPr lang="en-US" sz="3000"/>
              <a:t>Blood and Body Fluid Exposure </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329184" y="2512611"/>
            <a:ext cx="3624602" cy="3664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600">
                <a:solidFill>
                  <a:schemeClr val="tx1"/>
                </a:solidFill>
              </a:rPr>
              <a:t>Percutaneous –Needle stick injury (NSI)</a:t>
            </a:r>
          </a:p>
          <a:p>
            <a:pPr marL="285750" indent="-228600">
              <a:lnSpc>
                <a:spcPct val="90000"/>
              </a:lnSpc>
              <a:spcAft>
                <a:spcPts val="600"/>
              </a:spcAft>
              <a:buFont typeface="Arial" panose="020B0604020202020204" pitchFamily="34" charset="0"/>
              <a:buChar char="•"/>
            </a:pPr>
            <a:endParaRPr lang="en-US" sz="1600">
              <a:solidFill>
                <a:schemeClr val="tx1"/>
              </a:solidFill>
            </a:endParaRPr>
          </a:p>
          <a:p>
            <a:pPr marL="285750" indent="-228600">
              <a:lnSpc>
                <a:spcPct val="90000"/>
              </a:lnSpc>
              <a:spcAft>
                <a:spcPts val="600"/>
              </a:spcAft>
              <a:buFont typeface="Arial" panose="020B0604020202020204" pitchFamily="34" charset="0"/>
              <a:buChar char="•"/>
            </a:pPr>
            <a:r>
              <a:rPr lang="en-US" sz="1600">
                <a:solidFill>
                  <a:schemeClr val="tx1"/>
                </a:solidFill>
              </a:rPr>
              <a:t>Mucocutaneous-Splash </a:t>
            </a:r>
          </a:p>
        </p:txBody>
      </p:sp>
      <p:pic>
        <p:nvPicPr>
          <p:cNvPr id="7" name="Picture 2" descr="C:\Users\SRH-ICU\Desktop\safe injection infusion module\download (3).jpg"/>
          <p:cNvPicPr>
            <a:picLocks noChangeAspect="1" noChangeArrowheads="1"/>
          </p:cNvPicPr>
          <p:nvPr/>
        </p:nvPicPr>
        <p:blipFill rotWithShape="1">
          <a:blip r:embed="rId2">
            <a:extLst>
              <a:ext uri="{28A0092B-C50C-407E-A947-70E740481C1C}">
                <a14:useLocalDpi xmlns:a14="http://schemas.microsoft.com/office/drawing/2010/main" val="0"/>
              </a:ext>
            </a:extLst>
          </a:blip>
          <a:srcRect r="4402"/>
          <a:stretch/>
        </p:blipFill>
        <p:spPr bwMode="auto">
          <a:xfrm>
            <a:off x="5461823" y="517600"/>
            <a:ext cx="2854195" cy="2743200"/>
          </a:xfrm>
          <a:prstGeom prst="rect">
            <a:avLst/>
          </a:prstGeom>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34634EF8-20D6-4DDA-A940-7E20298A1A77}"/>
              </a:ext>
            </a:extLst>
          </p:cNvPr>
          <p:cNvPicPr>
            <a:picLocks noGrp="1" noChangeAspect="1"/>
          </p:cNvPicPr>
          <p:nvPr>
            <p:ph idx="4294967295"/>
          </p:nvPr>
        </p:nvPicPr>
        <p:blipFill>
          <a:blip r:embed="rId3"/>
          <a:stretch>
            <a:fillRect/>
          </a:stretch>
        </p:blipFill>
        <p:spPr>
          <a:xfrm>
            <a:off x="5047847" y="3429000"/>
            <a:ext cx="3682147" cy="2743200"/>
          </a:xfrm>
          <a:prstGeom prst="rect">
            <a:avLst/>
          </a:prstGeom>
        </p:spPr>
      </p:pic>
      <p:sp>
        <p:nvSpPr>
          <p:cNvPr id="4" name="Slide Number Placeholder 3"/>
          <p:cNvSpPr>
            <a:spLocks noGrp="1"/>
          </p:cNvSpPr>
          <p:nvPr>
            <p:ph type="sldNum" sz="quarter" idx="12"/>
          </p:nvPr>
        </p:nvSpPr>
        <p:spPr>
          <a:xfrm>
            <a:off x="7744967" y="6356350"/>
            <a:ext cx="1069848" cy="365125"/>
          </a:xfrm>
        </p:spPr>
        <p:txBody>
          <a:bodyPr vert="horz" lIns="91440" tIns="45720" rIns="91440" bIns="45720" rtlCol="0" anchor="ctr">
            <a:normAutofit/>
          </a:bodyPr>
          <a:lstStyle/>
          <a:p>
            <a:pPr>
              <a:spcAft>
                <a:spcPts val="600"/>
              </a:spcAft>
            </a:pPr>
            <a:fld id="{5E83D4F1-C32B-FD48-B874-A1DA9ADA147A}" type="slidenum">
              <a:rPr lang="en-US" sz="1200">
                <a:solidFill>
                  <a:schemeClr val="tx1">
                    <a:lumMod val="50000"/>
                    <a:lumOff val="50000"/>
                  </a:schemeClr>
                </a:solidFill>
              </a:rPr>
              <a:pPr>
                <a:spcAft>
                  <a:spcPts val="600"/>
                </a:spcAft>
              </a:pPr>
              <a:t>7</a:t>
            </a:fld>
            <a:endParaRPr lang="en-US" sz="1200">
              <a:solidFill>
                <a:schemeClr val="tx1">
                  <a:lumMod val="50000"/>
                  <a:lumOff val="50000"/>
                </a:schemeClr>
              </a:solidFill>
            </a:endParaRPr>
          </a:p>
        </p:txBody>
      </p:sp>
    </p:spTree>
    <p:extLst>
      <p:ext uri="{BB962C8B-B14F-4D97-AF65-F5344CB8AC3E}">
        <p14:creationId xmlns:p14="http://schemas.microsoft.com/office/powerpoint/2010/main" val="354342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58485" y="1122363"/>
            <a:ext cx="3017520" cy="3204134"/>
          </a:xfrm>
        </p:spPr>
        <p:txBody>
          <a:bodyPr vert="horz" lIns="91440" tIns="45720" rIns="91440" bIns="45720" rtlCol="0" anchor="b">
            <a:normAutofit/>
          </a:bodyPr>
          <a:lstStyle/>
          <a:p>
            <a:pPr defTabSz="914400"/>
            <a:r>
              <a:rPr lang="en-US" sz="4200" kern="1200">
                <a:solidFill>
                  <a:schemeClr val="tx1"/>
                </a:solidFill>
                <a:latin typeface="+mj-lt"/>
                <a:ea typeface="+mj-ea"/>
                <a:cs typeface="+mj-cs"/>
              </a:rPr>
              <a:t>NEEDLE STICK INJURY POST-EXPOSURE PROTOCOL</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p:cNvPicPr>
            <a:picLocks noGrp="1" noChangeAspect="1"/>
          </p:cNvPicPr>
          <p:nvPr>
            <p:ph idx="4294967295"/>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118267" y="625684"/>
            <a:ext cx="4691626" cy="5455380"/>
          </a:xfrm>
          <a:prstGeom prst="rect">
            <a:avLst/>
          </a:prstGeom>
        </p:spPr>
      </p:pic>
      <p:sp>
        <p:nvSpPr>
          <p:cNvPr id="4" name="Slide Number Placeholder 3"/>
          <p:cNvSpPr>
            <a:spLocks noGrp="1"/>
          </p:cNvSpPr>
          <p:nvPr>
            <p:ph type="sldNum" sz="quarter" idx="12"/>
          </p:nvPr>
        </p:nvSpPr>
        <p:spPr>
          <a:xfrm>
            <a:off x="7385857" y="6356350"/>
            <a:ext cx="1129492" cy="365125"/>
          </a:xfrm>
        </p:spPr>
        <p:txBody>
          <a:bodyPr vert="horz" lIns="91440" tIns="45720" rIns="91440" bIns="45720" rtlCol="0" anchor="ctr">
            <a:normAutofit/>
          </a:bodyPr>
          <a:lstStyle/>
          <a:p>
            <a:pPr>
              <a:spcAft>
                <a:spcPts val="600"/>
              </a:spcAft>
            </a:pPr>
            <a:fld id="{5E83D4F1-C32B-FD48-B874-A1DA9ADA147A}" type="slidenum">
              <a:rPr lang="en-US" sz="1000">
                <a:solidFill>
                  <a:schemeClr val="tx1">
                    <a:lumMod val="50000"/>
                    <a:lumOff val="50000"/>
                  </a:schemeClr>
                </a:solidFill>
              </a:rPr>
              <a:pPr>
                <a:spcAft>
                  <a:spcPts val="600"/>
                </a:spcAft>
              </a:pPr>
              <a:t>8</a:t>
            </a:fld>
            <a:endParaRPr lang="en-US" sz="1000">
              <a:solidFill>
                <a:schemeClr val="tx1">
                  <a:lumMod val="50000"/>
                  <a:lumOff val="50000"/>
                </a:schemeClr>
              </a:solidFill>
            </a:endParaRPr>
          </a:p>
        </p:txBody>
      </p:sp>
    </p:spTree>
    <p:extLst>
      <p:ext uri="{BB962C8B-B14F-4D97-AF65-F5344CB8AC3E}">
        <p14:creationId xmlns:p14="http://schemas.microsoft.com/office/powerpoint/2010/main" val="242620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a:normAutofit/>
          </a:bodyPr>
          <a:lstStyle/>
          <a:p>
            <a:pPr algn="ctr"/>
            <a:r>
              <a:rPr lang="en-US" sz="2800">
                <a:solidFill>
                  <a:schemeClr val="bg1"/>
                </a:solidFill>
              </a:rPr>
              <a:t>Recommended Post exposure Prophylaxis HIV</a:t>
            </a:r>
          </a:p>
        </p:txBody>
      </p:sp>
      <p:pic>
        <p:nvPicPr>
          <p:cNvPr id="1030" name="Picture 6" descr="Core Concepts - Nonoccupational Postexposure Prophylaxis - Prevention of  HIV - National HIV Curriculum"/>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622872" y="1675227"/>
            <a:ext cx="5898254" cy="43941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5E83D4F1-C32B-FD48-B874-A1DA9ADA147A}" type="slidenum">
              <a:rPr lang="en-US" smtClean="0"/>
              <a:pPr>
                <a:spcAft>
                  <a:spcPts val="600"/>
                </a:spcAft>
              </a:pPr>
              <a:t>9</a:t>
            </a:fld>
            <a:endParaRPr lang="en-US"/>
          </a:p>
        </p:txBody>
      </p:sp>
    </p:spTree>
    <p:extLst>
      <p:ext uri="{BB962C8B-B14F-4D97-AF65-F5344CB8AC3E}">
        <p14:creationId xmlns:p14="http://schemas.microsoft.com/office/powerpoint/2010/main" val="3549345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D68DB1F746EF459A9B3F5BFFED99C4" ma:contentTypeVersion="13" ma:contentTypeDescription="Create a new document." ma:contentTypeScope="" ma:versionID="d23d685474814c64f85d8f2164130100">
  <xsd:schema xmlns:xsd="http://www.w3.org/2001/XMLSchema" xmlns:xs="http://www.w3.org/2001/XMLSchema" xmlns:p="http://schemas.microsoft.com/office/2006/metadata/properties" xmlns:ns3="2ce47b9d-3824-40d4-a794-32ab16e51969" xmlns:ns4="2ee42ecb-b5c1-4eb6-a5de-da454d22d515" targetNamespace="http://schemas.microsoft.com/office/2006/metadata/properties" ma:root="true" ma:fieldsID="55c1e9b9e715c5ae648db54da0f0081a" ns3:_="" ns4:_="">
    <xsd:import namespace="2ce47b9d-3824-40d4-a794-32ab16e51969"/>
    <xsd:import namespace="2ee42ecb-b5c1-4eb6-a5de-da454d22d51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e47b9d-3824-40d4-a794-32ab16e519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e42ecb-b5c1-4eb6-a5de-da454d22d51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81D7C9-9E3A-4561-A7DE-098729EC5669}">
  <ds:schemaRefs>
    <ds:schemaRef ds:uri="http://schemas.microsoft.com/sharepoint/v3/contenttype/forms"/>
  </ds:schemaRefs>
</ds:datastoreItem>
</file>

<file path=customXml/itemProps2.xml><?xml version="1.0" encoding="utf-8"?>
<ds:datastoreItem xmlns:ds="http://schemas.openxmlformats.org/officeDocument/2006/customXml" ds:itemID="{0B23BFEF-58DD-4B84-A3F7-AF720EDEFF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e47b9d-3824-40d4-a794-32ab16e51969"/>
    <ds:schemaRef ds:uri="2ee42ecb-b5c1-4eb6-a5de-da454d22d5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EE2D49-AC1A-4823-B9CA-1338760A613C}">
  <ds:schemaRefs>
    <ds:schemaRef ds:uri="http://purl.org/dc/dcmitype/"/>
    <ds:schemaRef ds:uri="http://purl.org/dc/elements/1.1/"/>
    <ds:schemaRef ds:uri="http://schemas.microsoft.com/office/infopath/2007/PartnerControls"/>
    <ds:schemaRef ds:uri="http://schemas.microsoft.com/office/2006/metadata/properties"/>
    <ds:schemaRef ds:uri="2ee42ecb-b5c1-4eb6-a5de-da454d22d515"/>
    <ds:schemaRef ds:uri="http://schemas.microsoft.com/office/2006/documentManagement/types"/>
    <ds:schemaRef ds:uri="http://schemas.openxmlformats.org/package/2006/metadata/core-properties"/>
    <ds:schemaRef ds:uri="2ce47b9d-3824-40d4-a794-32ab16e51969"/>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Equity</Template>
  <TotalTime>2228</TotalTime>
  <Words>658</Words>
  <Application>Microsoft Office PowerPoint</Application>
  <PresentationFormat>On-screen Show (4:3)</PresentationFormat>
  <Paragraphs>81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Blood and Body Fluid Spill Management  </vt:lpstr>
      <vt:lpstr>What are Body fluids?</vt:lpstr>
      <vt:lpstr>General Consideration </vt:lpstr>
      <vt:lpstr>Fluids Capable of Transmitting Blood borne Pathogens </vt:lpstr>
      <vt:lpstr>Risk of Transmission Following Exposure</vt:lpstr>
      <vt:lpstr>Management of Blood/Body fluid exposure </vt:lpstr>
      <vt:lpstr>Blood and Body Fluid Exposure </vt:lpstr>
      <vt:lpstr>NEEDLE STICK INJURY POST-EXPOSURE PROTOCOL</vt:lpstr>
      <vt:lpstr>Recommended Post exposure Prophylaxis HIV</vt:lpstr>
      <vt:lpstr>Recommended Post exposure Prophylaxis(PEP)for HBV</vt:lpstr>
      <vt:lpstr>Recommended Post exposure Prophylaxis(PEP)for HCV</vt:lpstr>
      <vt:lpstr>POINTS TO BE REMEMBER HCW FOLLOW UP APPOINTMENTS </vt:lpstr>
      <vt:lpstr>BLOOD AND BODY FLUID SPILL  MANAGEMENT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INFECTION CONTROL</dc:title>
  <dc:creator>lenovo</dc:creator>
  <cp:lastModifiedBy>Rahul Kamble</cp:lastModifiedBy>
  <cp:revision>86</cp:revision>
  <dcterms:created xsi:type="dcterms:W3CDTF">2006-08-16T00:00:00Z</dcterms:created>
  <dcterms:modified xsi:type="dcterms:W3CDTF">2023-01-25T07:10:16Z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0x010100B6D68DB1F746EF459A9B3F5BFFED99C4</vt:lpwstr>
  </property>
</Properties>
</file>